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avi" ContentType="video/avi"/>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tags/tag5.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6.xml" ContentType="application/vnd.openxmlformats-officedocument.presentationml.tags+xml"/>
  <Override PartName="/ppt/notesSlides/notesSlide21.xml" ContentType="application/vnd.openxmlformats-officedocument.presentationml.notesSlide+xml"/>
  <Override PartName="/ppt/tags/tag7.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8.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notesMasterIdLst>
    <p:notesMasterId r:id="rId70"/>
  </p:notesMasterIdLst>
  <p:sldIdLst>
    <p:sldId id="308" r:id="rId4"/>
    <p:sldId id="309" r:id="rId5"/>
    <p:sldId id="310" r:id="rId6"/>
    <p:sldId id="303" r:id="rId7"/>
    <p:sldId id="311" r:id="rId8"/>
    <p:sldId id="313" r:id="rId9"/>
    <p:sldId id="314" r:id="rId10"/>
    <p:sldId id="315" r:id="rId11"/>
    <p:sldId id="316" r:id="rId12"/>
    <p:sldId id="317" r:id="rId13"/>
    <p:sldId id="318" r:id="rId14"/>
    <p:sldId id="319" r:id="rId15"/>
    <p:sldId id="320" r:id="rId16"/>
    <p:sldId id="321" r:id="rId17"/>
    <p:sldId id="322" r:id="rId18"/>
    <p:sldId id="323" r:id="rId19"/>
    <p:sldId id="324" r:id="rId20"/>
    <p:sldId id="325" r:id="rId21"/>
    <p:sldId id="300" r:id="rId22"/>
    <p:sldId id="301" r:id="rId23"/>
    <p:sldId id="302" r:id="rId24"/>
    <p:sldId id="305" r:id="rId25"/>
    <p:sldId id="326" r:id="rId26"/>
    <p:sldId id="327" r:id="rId27"/>
    <p:sldId id="307" r:id="rId28"/>
    <p:sldId id="256" r:id="rId29"/>
    <p:sldId id="257" r:id="rId30"/>
    <p:sldId id="258" r:id="rId31"/>
    <p:sldId id="288" r:id="rId32"/>
    <p:sldId id="259" r:id="rId33"/>
    <p:sldId id="260" r:id="rId34"/>
    <p:sldId id="261" r:id="rId35"/>
    <p:sldId id="262" r:id="rId36"/>
    <p:sldId id="263" r:id="rId37"/>
    <p:sldId id="264" r:id="rId38"/>
    <p:sldId id="287" r:id="rId39"/>
    <p:sldId id="265" r:id="rId40"/>
    <p:sldId id="266" r:id="rId41"/>
    <p:sldId id="271" r:id="rId42"/>
    <p:sldId id="267" r:id="rId43"/>
    <p:sldId id="268" r:id="rId44"/>
    <p:sldId id="269" r:id="rId45"/>
    <p:sldId id="289" r:id="rId46"/>
    <p:sldId id="270" r:id="rId47"/>
    <p:sldId id="279" r:id="rId48"/>
    <p:sldId id="272" r:id="rId49"/>
    <p:sldId id="274" r:id="rId50"/>
    <p:sldId id="275" r:id="rId51"/>
    <p:sldId id="276" r:id="rId52"/>
    <p:sldId id="277" r:id="rId53"/>
    <p:sldId id="280" r:id="rId54"/>
    <p:sldId id="281" r:id="rId55"/>
    <p:sldId id="282" r:id="rId56"/>
    <p:sldId id="283" r:id="rId57"/>
    <p:sldId id="284" r:id="rId58"/>
    <p:sldId id="285" r:id="rId59"/>
    <p:sldId id="286" r:id="rId60"/>
    <p:sldId id="298" r:id="rId61"/>
    <p:sldId id="299" r:id="rId62"/>
    <p:sldId id="291" r:id="rId63"/>
    <p:sldId id="292" r:id="rId64"/>
    <p:sldId id="293" r:id="rId65"/>
    <p:sldId id="294" r:id="rId66"/>
    <p:sldId id="295" r:id="rId67"/>
    <p:sldId id="296" r:id="rId68"/>
    <p:sldId id="297" r:id="rId6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376" autoAdjust="0"/>
    <p:restoredTop sz="40449" autoAdjust="0"/>
  </p:normalViewPr>
  <p:slideViewPr>
    <p:cSldViewPr>
      <p:cViewPr>
        <p:scale>
          <a:sx n="50" d="100"/>
          <a:sy n="50" d="100"/>
        </p:scale>
        <p:origin x="-2237" y="-5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277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slide" Target="slides/slide60.xml"/><Relationship Id="rId68" Type="http://schemas.openxmlformats.org/officeDocument/2006/relationships/slide" Target="slides/slide65.xml"/><Relationship Id="rId7" Type="http://schemas.openxmlformats.org/officeDocument/2006/relationships/slide" Target="slides/slide4.xml"/><Relationship Id="rId71"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61" Type="http://schemas.openxmlformats.org/officeDocument/2006/relationships/slide" Target="slides/slide58.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e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87CD08CF-F8BF-43ED-B313-83B7531C29BD}" type="datetimeFigureOut">
              <a:rPr lang="en-US"/>
              <a:pPr>
                <a:defRPr/>
              </a:pPr>
              <a:t>10/27/2013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E8BFF499-8820-4A06-9035-3A4E45509E3D}" type="slidenum">
              <a:rPr lang="en-US"/>
              <a:pPr>
                <a:defRPr/>
              </a:pPr>
              <a:t>‹#›</a:t>
            </a:fld>
            <a:endParaRPr lang="en-US"/>
          </a:p>
        </p:txBody>
      </p:sp>
    </p:spTree>
    <p:extLst>
      <p:ext uri="{BB962C8B-B14F-4D97-AF65-F5344CB8AC3E}">
        <p14:creationId xmlns:p14="http://schemas.microsoft.com/office/powerpoint/2010/main" val="81503873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noFill/>
          <a:ln>
            <a:solidFill>
              <a:srgbClr val="000000"/>
            </a:solidFill>
            <a:miter lim="800000"/>
            <a:headEnd/>
            <a:tailEnd/>
          </a:ln>
        </p:spPr>
      </p:sp>
      <p:sp>
        <p:nvSpPr>
          <p:cNvPr id="6451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smtClean="0"/>
              <a:t>The </a:t>
            </a:r>
            <a:r>
              <a:rPr lang="en-US" dirty="0" err="1" smtClean="0"/>
              <a:t>gillespie</a:t>
            </a:r>
            <a:r>
              <a:rPr lang="en-US" dirty="0" smtClean="0"/>
              <a:t> algorithm is the original ‘stochastic modeling’ method.  It employs random numbers to simulate individual reaction events and is thus a chemically exact method of simulating the dynamics of a</a:t>
            </a:r>
            <a:r>
              <a:rPr lang="en-US" baseline="0" dirty="0" smtClean="0"/>
              <a:t> biochemical system.</a:t>
            </a:r>
            <a:endParaRPr lang="en-US" dirty="0" smtClean="0"/>
          </a:p>
        </p:txBody>
      </p:sp>
      <p:sp>
        <p:nvSpPr>
          <p:cNvPr id="5120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a:defRPr/>
            </a:pPr>
            <a:fld id="{B72BB69E-69C7-4DEF-A8B4-246A952437E2}" type="slidenum">
              <a:rPr lang="en-US" smtClean="0">
                <a:solidFill>
                  <a:prstClr val="black"/>
                </a:solidFill>
              </a:rPr>
              <a:pPr>
                <a:defRPr/>
              </a:pPr>
              <a:t>1</a:t>
            </a:fld>
            <a:endParaRPr lang="en-US" smtClean="0">
              <a:solidFill>
                <a:prstClr val="black"/>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baseline="0" dirty="0" smtClean="0"/>
              <a:t>I pick two random numbers between zero and one, and I’m going to use those to choose the time of the next reaction and what reaction occurs.  I use *click* these equations to weigh my decision about which reaction goes next.  I calculate each one based on the current count of each species, then pick one randomly based on my random number weighted by these probabilities.  Let’s say I chose *click* reaction 2.  If this reaction occurs, then I need to examine my update matrix to see what happens to the species.</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10</a:t>
            </a:fld>
            <a:endParaRPr 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smtClean="0"/>
              <a:t>For reaction</a:t>
            </a:r>
            <a:r>
              <a:rPr lang="en-US" baseline="0" dirty="0" smtClean="0"/>
              <a:t> two, ES decrements, and E and S go up one.  So, my new values are</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11</a:t>
            </a:fld>
            <a:endParaRPr lang="en-US"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baseline="0" dirty="0" smtClean="0"/>
              <a:t>my new values are 26 for E, 584 for S, and 4 for ES. I’ll also now update my time to a randomly chosen next value, say …</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12</a:t>
            </a:fld>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baseline="0" dirty="0" smtClean="0"/>
              <a:t>4 msec.  In the next step, I do it all again, so let’s say it chooses to do</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13</a:t>
            </a:fld>
            <a:endParaRPr 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baseline="0" dirty="0" smtClean="0"/>
              <a:t>an * E + S over to </a:t>
            </a:r>
            <a:r>
              <a:rPr lang="en-US" baseline="0" dirty="0" smtClean="0">
                <a:sym typeface="Wingdings" panose="05000000000000000000" pitchFamily="2" charset="2"/>
              </a:rPr>
              <a:t>ES reaction. Then I update</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14</a:t>
            </a:fld>
            <a:endParaRPr lang="en-US"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baseline="0" dirty="0" smtClean="0">
                <a:sym typeface="Wingdings" panose="05000000000000000000" pitchFamily="2" charset="2"/>
              </a:rPr>
              <a:t>my values as –E, -S, +ES, and perhaps the next time was 2 milliseconds, so now we are at 6 msec.</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15</a:t>
            </a:fld>
            <a:endParaRPr lang="en-US"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baseline="0" dirty="0" smtClean="0">
                <a:sym typeface="Wingdings" panose="05000000000000000000" pitchFamily="2" charset="2"/>
              </a:rPr>
              <a:t>Then perhaps it does another dissociation of ES complex, and that gets us to 9 </a:t>
            </a:r>
            <a:r>
              <a:rPr lang="en-US" baseline="0" dirty="0" err="1" smtClean="0">
                <a:sym typeface="Wingdings" panose="05000000000000000000" pitchFamily="2" charset="2"/>
              </a:rPr>
              <a:t>msec</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16</a:t>
            </a:fld>
            <a:endParaRPr lang="en-US"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baseline="0" dirty="0" smtClean="0">
                <a:sym typeface="Wingdings" panose="05000000000000000000" pitchFamily="2" charset="2"/>
              </a:rPr>
              <a:t>Then it does an ES over to E plus P step, and we exceed 10 </a:t>
            </a:r>
            <a:r>
              <a:rPr lang="en-US" baseline="0" dirty="0" err="1" smtClean="0">
                <a:sym typeface="Wingdings" panose="05000000000000000000" pitchFamily="2" charset="2"/>
              </a:rPr>
              <a:t>msec</a:t>
            </a:r>
            <a:r>
              <a:rPr lang="en-US" baseline="0" dirty="0" smtClean="0">
                <a:sym typeface="Wingdings" panose="05000000000000000000" pitchFamily="2" charset="2"/>
              </a:rPr>
              <a:t>, so the algorithm stops.  In practice, we’d set a smaller time interval such this ran many thousands of times before completing.</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17</a:t>
            </a:fld>
            <a:endParaRPr lang="en-US"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baseline="0" dirty="0" smtClean="0">
                <a:sym typeface="Wingdings" panose="05000000000000000000" pitchFamily="2" charset="2"/>
              </a:rPr>
              <a:t>Throughout this simulation, the algorithm is periodically recording the values for each species such that the output of the simulation is a time trace of each species count at discrete time points.  From this data, there are many analyses one might do.  Here we plot the count of each species over the progression of this one trace.  We can see from this that ES complex quickly achieves a stead state value as assumed by </a:t>
            </a:r>
            <a:r>
              <a:rPr lang="en-US" baseline="0" dirty="0" err="1" smtClean="0">
                <a:sym typeface="Wingdings" panose="05000000000000000000" pitchFamily="2" charset="2"/>
              </a:rPr>
              <a:t>Michaelis-Menton</a:t>
            </a:r>
            <a:r>
              <a:rPr lang="en-US" baseline="0" dirty="0" smtClean="0">
                <a:sym typeface="Wingdings" panose="05000000000000000000" pitchFamily="2" charset="2"/>
              </a:rPr>
              <a:t> derivations. In practice, the Gillespie algorithm is very time consuming to run.  The algorithm is as true to reality as we believe it to be, but if you have many molecules in the system, it becomes impractical to run at this level of detail.  Approximations such as Tau-leaping amongst others have been devised to approximate Gillespie while obtaining more realistic run times.</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18</a:t>
            </a:fld>
            <a:endParaRPr lang="en-US"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p:spPr>
      </p:sp>
      <p:sp>
        <p:nvSpPr>
          <p:cNvPr id="3993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r>
              <a:rPr lang="en-US" dirty="0" smtClean="0"/>
              <a:t>We’ve seen in previous chapters how challenging it can be to accurately</a:t>
            </a:r>
            <a:r>
              <a:rPr lang="en-US" baseline="0" dirty="0" smtClean="0"/>
              <a:t> model the process of translation and predict expression levels in the cell.  One additional complexity for modeling these processes is the stochastic nature of translational elongation.</a:t>
            </a:r>
            <a:endParaRPr lang="en-US" dirty="0" smtClean="0"/>
          </a:p>
        </p:txBody>
      </p:sp>
      <p:sp>
        <p:nvSpPr>
          <p:cNvPr id="4" name="Slide Number Placeholder 3"/>
          <p:cNvSpPr>
            <a:spLocks noGrp="1"/>
          </p:cNvSpPr>
          <p:nvPr>
            <p:ph type="sldNum" sz="quarter" idx="5"/>
          </p:nvPr>
        </p:nvSpPr>
        <p:spPr/>
        <p:txBody>
          <a:bodyPr/>
          <a:lstStyle/>
          <a:p>
            <a:pPr>
              <a:defRPr/>
            </a:pPr>
            <a:fld id="{707E80CA-CDFB-4360-9AF2-FA76EC54419B}" type="slidenum">
              <a:rPr lang="en-US">
                <a:solidFill>
                  <a:prstClr val="black"/>
                </a:solidFill>
              </a:rPr>
              <a:pPr>
                <a:defRPr/>
              </a:pPr>
              <a:t>19</a:t>
            </a:fld>
            <a:endParaRPr lang="en-US">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bwMode="auto">
          <a:noFill/>
          <a:ln>
            <a:solidFill>
              <a:srgbClr val="000000"/>
            </a:solidFill>
            <a:miter lim="800000"/>
            <a:headEnd/>
            <a:tailEnd/>
          </a:ln>
        </p:spPr>
      </p:sp>
      <p:sp>
        <p:nvSpPr>
          <p:cNvPr id="6553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smtClean="0"/>
              <a:t>A</a:t>
            </a:r>
            <a:r>
              <a:rPr lang="en-US" baseline="0" dirty="0" smtClean="0"/>
              <a:t> </a:t>
            </a:r>
            <a:r>
              <a:rPr lang="en-US" baseline="0" dirty="0" err="1" smtClean="0"/>
              <a:t>gillespie</a:t>
            </a:r>
            <a:r>
              <a:rPr lang="en-US" baseline="0" dirty="0" smtClean="0"/>
              <a:t> model begins with an enumeration of the reactions that can occur and an initial concentration of each species present in the system.  Though typically the number of molecules you simulate is far fewer than the number in a cell, you can think of this as the simulation of the molecular history of one cell.  It will simulate a random series of reactions just as they might occur in reality.  For example, suppose we were modeling the </a:t>
            </a:r>
            <a:r>
              <a:rPr lang="en-US" baseline="0" dirty="0" err="1" smtClean="0"/>
              <a:t>michaelis-menton</a:t>
            </a:r>
            <a:r>
              <a:rPr lang="en-US" baseline="0" dirty="0" smtClean="0"/>
              <a:t> kinetics of an enzyme binding to a substrate and converting it to a product.  Using </a:t>
            </a:r>
            <a:r>
              <a:rPr lang="en-US" baseline="0" dirty="0" err="1" smtClean="0"/>
              <a:t>gillespie</a:t>
            </a:r>
            <a:r>
              <a:rPr lang="en-US" baseline="0" dirty="0" smtClean="0"/>
              <a:t>, we would simulate individual random reaction events.  For this, it employs two random numbers.  One number chooses the time of the next event, and the other chooses the next reaction.  The history of events </a:t>
            </a:r>
            <a:r>
              <a:rPr lang="en-US" baseline="0" dirty="0" err="1" smtClean="0"/>
              <a:t>occuring</a:t>
            </a:r>
            <a:r>
              <a:rPr lang="en-US" baseline="0" dirty="0" smtClean="0"/>
              <a:t> in this theoretical cell is then recorded.</a:t>
            </a:r>
            <a:endParaRPr lang="en-US" dirty="0" smtClean="0"/>
          </a:p>
        </p:txBody>
      </p:sp>
      <p:sp>
        <p:nvSpPr>
          <p:cNvPr id="5222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a:defRPr/>
            </a:pPr>
            <a:fld id="{0BF37B7D-E996-4768-BD0B-FC4E8EC5CC78}" type="slidenum">
              <a:rPr lang="en-US" smtClean="0">
                <a:solidFill>
                  <a:prstClr val="black"/>
                </a:solidFill>
              </a:rPr>
              <a:pPr>
                <a:defRPr/>
              </a:pPr>
              <a:t>2</a:t>
            </a:fld>
            <a:endParaRPr lang="en-US" smtClean="0">
              <a:solidFill>
                <a:prstClr val="black"/>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378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dirty="0" smtClean="0">
                <a:latin typeface="Calibri" charset="0"/>
              </a:rPr>
              <a:t>In this paper by Pedersen and coworkers, they</a:t>
            </a:r>
            <a:r>
              <a:rPr lang="en-US" baseline="0" dirty="0" smtClean="0">
                <a:latin typeface="Calibri" charset="0"/>
              </a:rPr>
              <a:t> use a stochastic model to describe translation elongation.  They model individual ribosomes performing each elemental amino  acid extension reaction, and at this granularity they are able to simulate collisions and bottlenecks.  Just like cars going down a crowded highway, some sequences are more prone to blockages than others, and protein production is not necessarily linearly with respect to translation initiation.</a:t>
            </a:r>
            <a:endParaRPr lang="en-US" dirty="0">
              <a:latin typeface="Calibri" charset="0"/>
            </a:endParaRPr>
          </a:p>
        </p:txBody>
      </p:sp>
      <p:sp>
        <p:nvSpPr>
          <p:cNvPr id="4" name="Slide Number Placeholder 3"/>
          <p:cNvSpPr>
            <a:spLocks noGrp="1"/>
          </p:cNvSpPr>
          <p:nvPr>
            <p:ph type="sldNum" sz="quarter" idx="5"/>
          </p:nvPr>
        </p:nvSpPr>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73D34BE1-41C7-2044-8F76-4C7BF9279E20}" type="slidenum">
              <a:rPr lang="en-US">
                <a:solidFill>
                  <a:prstClr val="black"/>
                </a:solidFill>
                <a:latin typeface="Calibri" charset="0"/>
              </a:rPr>
              <a:pPr eaLnBrk="1" hangingPunct="1"/>
              <a:t>20</a:t>
            </a:fld>
            <a:endParaRPr lang="en-US">
              <a:solidFill>
                <a:prstClr val="black"/>
              </a:solidFill>
              <a:latin typeface="Calibri"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389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marL="0" indent="0">
              <a:buFont typeface="Wingdings" charset="0"/>
              <a:buNone/>
            </a:pPr>
            <a:r>
              <a:rPr lang="en-US" b="1" dirty="0" smtClean="0">
                <a:solidFill>
                  <a:srgbClr val="262626"/>
                </a:solidFill>
                <a:ea typeface="ＭＳ Ｐゴシック" charset="0"/>
              </a:rPr>
              <a:t>The phenomena being captured in their model is an example of </a:t>
            </a:r>
            <a:r>
              <a:rPr lang="en-US" b="1" dirty="0" err="1" smtClean="0">
                <a:solidFill>
                  <a:srgbClr val="262626"/>
                </a:solidFill>
                <a:ea typeface="ＭＳ Ｐゴシック" charset="0"/>
              </a:rPr>
              <a:t>biomolecular</a:t>
            </a:r>
            <a:r>
              <a:rPr lang="en-US" b="1" dirty="0" smtClean="0">
                <a:solidFill>
                  <a:srgbClr val="262626"/>
                </a:solidFill>
                <a:ea typeface="ＭＳ Ｐゴシック" charset="0"/>
              </a:rPr>
              <a:t> noise,</a:t>
            </a:r>
            <a:r>
              <a:rPr lang="en-US" b="1" baseline="0" dirty="0" smtClean="0">
                <a:solidFill>
                  <a:srgbClr val="262626"/>
                </a:solidFill>
                <a:ea typeface="ＭＳ Ｐゴシック" charset="0"/>
              </a:rPr>
              <a:t> and more specifically intrinsic noise.  In bio, there are two kinds of noise:</a:t>
            </a:r>
          </a:p>
          <a:p>
            <a:pPr marL="0" indent="0">
              <a:buFont typeface="Wingdings" charset="0"/>
              <a:buNone/>
            </a:pPr>
            <a:r>
              <a:rPr lang="en-US" b="1" baseline="0" dirty="0" smtClean="0">
                <a:solidFill>
                  <a:srgbClr val="262626"/>
                </a:solidFill>
                <a:ea typeface="ＭＳ Ｐゴシック" charset="0"/>
              </a:rPr>
              <a:t>*</a:t>
            </a:r>
          </a:p>
          <a:p>
            <a:pPr marL="0" indent="0">
              <a:buFont typeface="Wingdings" charset="0"/>
              <a:buNone/>
            </a:pPr>
            <a:r>
              <a:rPr lang="en-US" b="1" dirty="0" smtClean="0">
                <a:solidFill>
                  <a:srgbClr val="262626"/>
                </a:solidFill>
                <a:ea typeface="ＭＳ Ｐゴシック" charset="0"/>
              </a:rPr>
              <a:t>Extrinsic noise </a:t>
            </a:r>
            <a:r>
              <a:rPr lang="en-US" dirty="0" smtClean="0">
                <a:solidFill>
                  <a:srgbClr val="262626"/>
                </a:solidFill>
                <a:ea typeface="ＭＳ Ｐゴシック" charset="0"/>
              </a:rPr>
              <a:t>originates from fluctuations in cellular components such as metabolites, ribosomes, and polymerases.</a:t>
            </a:r>
            <a:r>
              <a:rPr lang="en-US" baseline="0" dirty="0" smtClean="0">
                <a:solidFill>
                  <a:srgbClr val="262626"/>
                </a:solidFill>
                <a:ea typeface="ＭＳ Ｐゴシック" charset="0"/>
              </a:rPr>
              <a:t>  These changes in concentration </a:t>
            </a:r>
            <a:r>
              <a:rPr lang="en-US" dirty="0" smtClean="0">
                <a:solidFill>
                  <a:srgbClr val="262626"/>
                </a:solidFill>
                <a:ea typeface="ＭＳ Ｐゴシック" charset="0"/>
              </a:rPr>
              <a:t>have a global effect on a per cell</a:t>
            </a:r>
            <a:r>
              <a:rPr lang="en-US" baseline="0" dirty="0" smtClean="0">
                <a:solidFill>
                  <a:srgbClr val="262626"/>
                </a:solidFill>
                <a:ea typeface="ＭＳ Ｐゴシック" charset="0"/>
              </a:rPr>
              <a:t> basis, </a:t>
            </a:r>
            <a:r>
              <a:rPr lang="en-US" dirty="0" smtClean="0">
                <a:solidFill>
                  <a:srgbClr val="262626"/>
                </a:solidFill>
                <a:ea typeface="ＭＳ Ｐゴシック" charset="0"/>
              </a:rPr>
              <a:t>but it will average out over a large population</a:t>
            </a:r>
            <a:r>
              <a:rPr lang="en-US" baseline="0" dirty="0" smtClean="0">
                <a:solidFill>
                  <a:srgbClr val="262626"/>
                </a:solidFill>
                <a:ea typeface="ＭＳ Ｐゴシック" charset="0"/>
              </a:rPr>
              <a:t> of cells.</a:t>
            </a:r>
            <a:endParaRPr lang="en-US" dirty="0" smtClean="0">
              <a:solidFill>
                <a:srgbClr val="262626"/>
              </a:solidFill>
              <a:ea typeface="ＭＳ Ｐゴシック" charset="0"/>
            </a:endParaRPr>
          </a:p>
          <a:p>
            <a:pPr marL="0" indent="0">
              <a:buFont typeface="Wingdings" charset="0"/>
              <a:buNone/>
            </a:pPr>
            <a:r>
              <a:rPr lang="en-US" b="1" dirty="0" smtClean="0">
                <a:solidFill>
                  <a:srgbClr val="262626"/>
                </a:solidFill>
                <a:ea typeface="ＭＳ Ｐゴシック" charset="0"/>
              </a:rPr>
              <a:t>Intrinsic noise</a:t>
            </a:r>
            <a:r>
              <a:rPr lang="en-US" dirty="0" smtClean="0">
                <a:solidFill>
                  <a:srgbClr val="262626"/>
                </a:solidFill>
                <a:ea typeface="ＭＳ Ｐゴシック" charset="0"/>
              </a:rPr>
              <a:t> results from </a:t>
            </a:r>
            <a:r>
              <a:rPr lang="en-US" dirty="0" err="1" smtClean="0">
                <a:solidFill>
                  <a:srgbClr val="262626"/>
                </a:solidFill>
                <a:ea typeface="ＭＳ Ｐゴシック" charset="0"/>
              </a:rPr>
              <a:t>stochasticity</a:t>
            </a:r>
            <a:r>
              <a:rPr lang="en-US" dirty="0" smtClean="0">
                <a:solidFill>
                  <a:srgbClr val="262626"/>
                </a:solidFill>
                <a:ea typeface="ＭＳ Ｐゴシック" charset="0"/>
              </a:rPr>
              <a:t> in the biochemical reactions at an individual gene and would cause identical copies of a gene to express at different levels</a:t>
            </a:r>
          </a:p>
          <a:p>
            <a:pPr marL="0" marR="0" indent="0" algn="l" defTabSz="914400" rtl="0" eaLnBrk="1" fontAlgn="base" latinLnBrk="0" hangingPunct="1">
              <a:lnSpc>
                <a:spcPct val="100000"/>
              </a:lnSpc>
              <a:spcBef>
                <a:spcPct val="0"/>
              </a:spcBef>
              <a:spcAft>
                <a:spcPct val="0"/>
              </a:spcAft>
              <a:buClrTx/>
              <a:buSzTx/>
              <a:buFontTx/>
              <a:buNone/>
              <a:tabLst/>
              <a:defRPr/>
            </a:pPr>
            <a:r>
              <a:rPr lang="en-US" baseline="0" dirty="0" smtClean="0">
                <a:solidFill>
                  <a:srgbClr val="262626"/>
                </a:solidFill>
                <a:ea typeface="ＭＳ Ｐゴシック" charset="0"/>
              </a:rPr>
              <a:t>*</a:t>
            </a:r>
          </a:p>
          <a:p>
            <a:pPr marL="0" marR="0" indent="0" algn="l" defTabSz="914400" rtl="0" eaLnBrk="1" fontAlgn="base" latinLnBrk="0" hangingPunct="1">
              <a:lnSpc>
                <a:spcPct val="100000"/>
              </a:lnSpc>
              <a:spcBef>
                <a:spcPct val="0"/>
              </a:spcBef>
              <a:spcAft>
                <a:spcPct val="0"/>
              </a:spcAft>
              <a:buClrTx/>
              <a:buSzTx/>
              <a:buFontTx/>
              <a:buNone/>
              <a:tabLst/>
              <a:defRPr/>
            </a:pPr>
            <a:r>
              <a:rPr lang="en-US" baseline="0" dirty="0" smtClean="0">
                <a:solidFill>
                  <a:srgbClr val="262626"/>
                </a:solidFill>
                <a:ea typeface="ＭＳ Ｐゴシック" charset="0"/>
              </a:rPr>
              <a:t>Both translation and transcription are known to be sensitive to intrinsic and extrinsic noise.</a:t>
            </a:r>
          </a:p>
          <a:p>
            <a:pPr marL="0" marR="0" indent="0" algn="l" defTabSz="914400" rtl="0" eaLnBrk="1" fontAlgn="base" latinLnBrk="0" hangingPunct="1">
              <a:lnSpc>
                <a:spcPct val="100000"/>
              </a:lnSpc>
              <a:spcBef>
                <a:spcPct val="0"/>
              </a:spcBef>
              <a:spcAft>
                <a:spcPct val="0"/>
              </a:spcAft>
              <a:buClrTx/>
              <a:buSzTx/>
              <a:buFontTx/>
              <a:buNone/>
              <a:tabLst/>
              <a:defRPr/>
            </a:pPr>
            <a:r>
              <a:rPr lang="en-US" baseline="0" dirty="0" smtClean="0">
                <a:solidFill>
                  <a:srgbClr val="262626"/>
                </a:solidFill>
                <a:ea typeface="ＭＳ Ｐゴシック" charset="0"/>
              </a:rPr>
              <a:t>*</a:t>
            </a:r>
          </a:p>
          <a:p>
            <a:pPr marL="0" marR="0" indent="0" algn="l" defTabSz="914400" rtl="0" eaLnBrk="1" fontAlgn="base" latinLnBrk="0" hangingPunct="1">
              <a:lnSpc>
                <a:spcPct val="100000"/>
              </a:lnSpc>
              <a:spcBef>
                <a:spcPct val="0"/>
              </a:spcBef>
              <a:spcAft>
                <a:spcPct val="0"/>
              </a:spcAft>
              <a:buClrTx/>
              <a:buSzTx/>
              <a:buFontTx/>
              <a:buNone/>
              <a:tabLst/>
              <a:defRPr/>
            </a:pPr>
            <a:r>
              <a:rPr lang="en-US" dirty="0" smtClean="0">
                <a:solidFill>
                  <a:srgbClr val="262626"/>
                </a:solidFill>
                <a:ea typeface="ＭＳ Ｐゴシック" charset="0"/>
              </a:rPr>
              <a:t>This paper uses modeling and experiment to describe the issue of traffic on an mRNA and how it is coupled to individual rates of translation elongation.  It deals</a:t>
            </a:r>
            <a:r>
              <a:rPr lang="en-US" baseline="0" dirty="0" smtClean="0">
                <a:solidFill>
                  <a:srgbClr val="262626"/>
                </a:solidFill>
                <a:ea typeface="ＭＳ Ｐゴシック" charset="0"/>
              </a:rPr>
              <a:t> with the issues associated with adjacent slow and fast codons.</a:t>
            </a:r>
            <a:endParaRPr lang="en-US" dirty="0" smtClean="0">
              <a:solidFill>
                <a:srgbClr val="262626"/>
              </a:solidFill>
              <a:ea typeface="ＭＳ Ｐゴシック" charset="0"/>
            </a:endParaRPr>
          </a:p>
          <a:p>
            <a:pPr marL="0" indent="0">
              <a:buFont typeface="Wingdings" charset="0"/>
              <a:buNone/>
            </a:pPr>
            <a:r>
              <a:rPr lang="en-US" dirty="0" smtClean="0">
                <a:solidFill>
                  <a:srgbClr val="262626"/>
                </a:solidFill>
                <a:ea typeface="ＭＳ Ｐゴシック" charset="0"/>
              </a:rPr>
              <a:t>*</a:t>
            </a:r>
          </a:p>
          <a:p>
            <a:pPr marL="0" indent="0">
              <a:buFont typeface="Wingdings" charset="0"/>
              <a:buNone/>
            </a:pPr>
            <a:r>
              <a:rPr lang="en-US" dirty="0" smtClean="0">
                <a:solidFill>
                  <a:srgbClr val="262626"/>
                </a:solidFill>
                <a:ea typeface="ＭＳ Ｐゴシック" charset="0"/>
              </a:rPr>
              <a:t>Random </a:t>
            </a:r>
            <a:r>
              <a:rPr lang="en-US" baseline="0" dirty="0" smtClean="0">
                <a:solidFill>
                  <a:srgbClr val="262626"/>
                </a:solidFill>
                <a:ea typeface="ＭＳ Ｐゴシック" charset="0"/>
              </a:rPr>
              <a:t>collisions </a:t>
            </a:r>
            <a:r>
              <a:rPr lang="en-US" dirty="0" smtClean="0">
                <a:solidFill>
                  <a:srgbClr val="262626"/>
                </a:solidFill>
                <a:ea typeface="ＭＳ Ｐゴシック" charset="0"/>
              </a:rPr>
              <a:t>is an example of intrinsic noise</a:t>
            </a:r>
            <a:r>
              <a:rPr lang="en-US" baseline="0" dirty="0" smtClean="0">
                <a:solidFill>
                  <a:srgbClr val="262626"/>
                </a:solidFill>
                <a:ea typeface="ＭＳ Ｐゴシック" charset="0"/>
              </a:rPr>
              <a:t> because they effect the ultimate expression level of a single gene</a:t>
            </a:r>
            <a:endParaRPr lang="en-US" dirty="0">
              <a:latin typeface="Calibri" charset="0"/>
            </a:endParaRPr>
          </a:p>
        </p:txBody>
      </p:sp>
      <p:sp>
        <p:nvSpPr>
          <p:cNvPr id="8196"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5FAA01DD-D279-C24A-B5BC-04B1639802C6}" type="slidenum">
              <a:rPr lang="en-US">
                <a:solidFill>
                  <a:prstClr val="black"/>
                </a:solidFill>
                <a:latin typeface="Calibri" charset="0"/>
              </a:rPr>
              <a:pPr eaLnBrk="1" hangingPunct="1"/>
              <a:t>21</a:t>
            </a:fld>
            <a:endParaRPr lang="en-US">
              <a:solidFill>
                <a:prstClr val="black"/>
              </a:solidFill>
              <a:latin typeface="Calibri"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419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marL="0" indent="0">
              <a:buFont typeface="Wingdings" charset="0"/>
              <a:buNone/>
            </a:pPr>
            <a:r>
              <a:rPr lang="en-US" sz="1200" dirty="0" smtClean="0">
                <a:solidFill>
                  <a:srgbClr val="262626"/>
                </a:solidFill>
                <a:ea typeface="ＭＳ Ｐゴシック" charset="0"/>
              </a:rPr>
              <a:t>The stochastic model describes translation as distinct initiation, elongation, and termination phases.  In each phase, the large footprint of the ribosome bound to the mRNA is taken into account.  If a ribosome is already at a certain</a:t>
            </a:r>
            <a:r>
              <a:rPr lang="en-US" sz="1200" baseline="0" dirty="0" smtClean="0">
                <a:solidFill>
                  <a:srgbClr val="262626"/>
                </a:solidFill>
                <a:ea typeface="ＭＳ Ｐゴシック" charset="0"/>
              </a:rPr>
              <a:t> position of the sequence, then another ribosome is not allowed to exist there as well.</a:t>
            </a:r>
            <a:endParaRPr lang="en-US" sz="1200" dirty="0" smtClean="0">
              <a:solidFill>
                <a:srgbClr val="262626"/>
              </a:solidFill>
              <a:ea typeface="ＭＳ Ｐゴシック" charset="0"/>
            </a:endParaRPr>
          </a:p>
          <a:p>
            <a:pPr marL="457200" indent="-457200">
              <a:buFont typeface="Wingdings" charset="0"/>
              <a:buChar char="§"/>
            </a:pPr>
            <a:r>
              <a:rPr lang="en-US" sz="1200" dirty="0" smtClean="0">
                <a:solidFill>
                  <a:srgbClr val="262626"/>
                </a:solidFill>
                <a:ea typeface="ＭＳ Ｐゴシック" charset="0"/>
              </a:rPr>
              <a:t>Translation starts by binding a 30S ribosomal subunit to codon 1 with the rate Ks, provided that the binding site is not occluded by another ribosome within an occluding distance d</a:t>
            </a:r>
          </a:p>
          <a:p>
            <a:pPr marL="457200" indent="-457200">
              <a:buFont typeface="Wingdings" charset="0"/>
              <a:buChar char="§"/>
            </a:pPr>
            <a:r>
              <a:rPr lang="en-US" sz="1200" dirty="0" smtClean="0">
                <a:solidFill>
                  <a:srgbClr val="262626"/>
                </a:solidFill>
                <a:ea typeface="ＭＳ Ｐゴシック" charset="0"/>
              </a:rPr>
              <a:t>The ribosome stays at codon 1 for a time, τ, to assemble the translating 70S ribosome</a:t>
            </a:r>
          </a:p>
          <a:p>
            <a:pPr marL="457200" indent="-457200">
              <a:buFont typeface="Wingdings" charset="0"/>
              <a:buChar char="§"/>
            </a:pPr>
            <a:r>
              <a:rPr lang="en-US" sz="1200" dirty="0" smtClean="0">
                <a:solidFill>
                  <a:srgbClr val="262626"/>
                </a:solidFill>
                <a:ea typeface="ＭＳ Ｐゴシック" charset="0"/>
              </a:rPr>
              <a:t>After τ, all ribosomes have a probability </a:t>
            </a:r>
            <a:r>
              <a:rPr lang="en-US" sz="1200" dirty="0" err="1" smtClean="0">
                <a:solidFill>
                  <a:srgbClr val="262626"/>
                </a:solidFill>
                <a:ea typeface="ＭＳ Ｐゴシック" charset="0"/>
              </a:rPr>
              <a:t>Rxdt</a:t>
            </a:r>
            <a:r>
              <a:rPr lang="en-US" sz="1200" dirty="0" smtClean="0">
                <a:solidFill>
                  <a:srgbClr val="262626"/>
                </a:solidFill>
                <a:ea typeface="ＭＳ Ｐゴシック" charset="0"/>
              </a:rPr>
              <a:t> to move one codon forward (Rx is the translation rate for the codon at position x chosen from a table of rates for each codon)</a:t>
            </a:r>
          </a:p>
          <a:p>
            <a:pPr marL="457200" indent="-457200">
              <a:buFont typeface="Wingdings" charset="0"/>
              <a:buChar char="§"/>
            </a:pPr>
            <a:r>
              <a:rPr lang="en-US" sz="1200" dirty="0" smtClean="0">
                <a:solidFill>
                  <a:srgbClr val="262626"/>
                </a:solidFill>
                <a:ea typeface="ＭＳ Ｐゴシック" charset="0"/>
              </a:rPr>
              <a:t>Movements are accepted only if the distance to the preceding ribosome is larger than d</a:t>
            </a:r>
          </a:p>
          <a:p>
            <a:pPr marL="457200" indent="-457200">
              <a:buFont typeface="Wingdings" charset="0"/>
              <a:buChar char="§"/>
            </a:pPr>
            <a:r>
              <a:rPr lang="en-US" sz="1200" dirty="0" smtClean="0">
                <a:solidFill>
                  <a:srgbClr val="262626"/>
                </a:solidFill>
                <a:ea typeface="ＭＳ Ｐゴシック" charset="0"/>
              </a:rPr>
              <a:t>When the ribosome reaches the end of the mRNA the peptide is released with a rate </a:t>
            </a:r>
            <a:r>
              <a:rPr lang="en-US" sz="1200" dirty="0" err="1" smtClean="0">
                <a:solidFill>
                  <a:srgbClr val="262626"/>
                </a:solidFill>
                <a:ea typeface="ＭＳ Ｐゴシック" charset="0"/>
              </a:rPr>
              <a:t>Kt</a:t>
            </a:r>
            <a:endParaRPr lang="en-US" sz="1200" dirty="0" smtClean="0">
              <a:solidFill>
                <a:srgbClr val="262626"/>
              </a:solidFill>
              <a:ea typeface="ＭＳ Ｐゴシック" charset="0"/>
            </a:endParaRPr>
          </a:p>
          <a:p>
            <a:pPr marL="457200" indent="-457200">
              <a:buFont typeface="Wingdings" charset="0"/>
              <a:buChar char="§"/>
            </a:pPr>
            <a:endParaRPr lang="en-US" sz="1200" dirty="0" smtClean="0">
              <a:solidFill>
                <a:srgbClr val="262626"/>
              </a:solidFill>
              <a:ea typeface="ＭＳ Ｐゴシック" charset="0"/>
            </a:endParaRPr>
          </a:p>
        </p:txBody>
      </p:sp>
      <p:sp>
        <p:nvSpPr>
          <p:cNvPr id="8196"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F3DCDC0E-F631-8B44-8AAC-93BD2BA025B5}" type="slidenum">
              <a:rPr lang="en-US">
                <a:solidFill>
                  <a:prstClr val="black"/>
                </a:solidFill>
                <a:latin typeface="Calibri" charset="0"/>
              </a:rPr>
              <a:pPr eaLnBrk="1" hangingPunct="1"/>
              <a:t>22</a:t>
            </a:fld>
            <a:endParaRPr lang="en-US">
              <a:solidFill>
                <a:prstClr val="black"/>
              </a:solidFill>
              <a:latin typeface="Calibri"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419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marL="0" indent="0">
              <a:buFont typeface="Wingdings" charset="0"/>
              <a:buNone/>
            </a:pPr>
            <a:r>
              <a:rPr lang="en-US" sz="1200" dirty="0" smtClean="0">
                <a:solidFill>
                  <a:srgbClr val="262626"/>
                </a:solidFill>
                <a:ea typeface="ＭＳ Ｐゴシック" charset="0"/>
              </a:rPr>
              <a:t>You</a:t>
            </a:r>
            <a:r>
              <a:rPr lang="en-US" sz="1200" baseline="0" dirty="0" smtClean="0">
                <a:solidFill>
                  <a:srgbClr val="262626"/>
                </a:solidFill>
                <a:ea typeface="ＭＳ Ｐゴシック" charset="0"/>
              </a:rPr>
              <a:t> can play with this simulation online at the shown URL.  The interesting variables to play with are the on rate and whether it allows the mRNA to be degraded or not, which is this ‘start degradation’ button.  </a:t>
            </a:r>
          </a:p>
          <a:p>
            <a:pPr marL="0" indent="0">
              <a:buFont typeface="Wingdings" charset="0"/>
              <a:buNone/>
            </a:pPr>
            <a:r>
              <a:rPr lang="en-US" sz="1200" baseline="0" dirty="0" smtClean="0">
                <a:solidFill>
                  <a:srgbClr val="262626"/>
                </a:solidFill>
                <a:ea typeface="ＭＳ Ｐゴシック" charset="0"/>
              </a:rPr>
              <a:t>*</a:t>
            </a:r>
          </a:p>
          <a:p>
            <a:pPr marL="0" indent="0">
              <a:buFont typeface="Wingdings" charset="0"/>
              <a:buNone/>
            </a:pPr>
            <a:r>
              <a:rPr lang="en-US" sz="1200" baseline="0" dirty="0" smtClean="0">
                <a:solidFill>
                  <a:srgbClr val="262626"/>
                </a:solidFill>
                <a:ea typeface="ＭＳ Ｐゴシック" charset="0"/>
              </a:rPr>
              <a:t>As you start the simulation, you see ribosomes entering the mRNA, and you can see how that their movements are jostled as they move across due to crowding effects.</a:t>
            </a:r>
            <a:endParaRPr lang="en-US" sz="1200" dirty="0" smtClean="0">
              <a:solidFill>
                <a:srgbClr val="262626"/>
              </a:solidFill>
              <a:ea typeface="ＭＳ Ｐゴシック" charset="0"/>
            </a:endParaRPr>
          </a:p>
        </p:txBody>
      </p:sp>
      <p:sp>
        <p:nvSpPr>
          <p:cNvPr id="8196"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F3DCDC0E-F631-8B44-8AAC-93BD2BA025B5}" type="slidenum">
              <a:rPr lang="en-US">
                <a:solidFill>
                  <a:prstClr val="black"/>
                </a:solidFill>
                <a:latin typeface="Calibri" charset="0"/>
              </a:rPr>
              <a:pPr eaLnBrk="1" hangingPunct="1"/>
              <a:t>23</a:t>
            </a:fld>
            <a:endParaRPr lang="en-US">
              <a:solidFill>
                <a:prstClr val="black"/>
              </a:solidFill>
              <a:latin typeface="Calibri"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419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marL="0" indent="0">
              <a:buFont typeface="Wingdings" charset="0"/>
              <a:buNone/>
            </a:pPr>
            <a:r>
              <a:rPr lang="en-US" sz="1200" dirty="0" smtClean="0">
                <a:solidFill>
                  <a:srgbClr val="262626"/>
                </a:solidFill>
                <a:ea typeface="ＭＳ Ｐゴシック" charset="0"/>
              </a:rPr>
              <a:t>Here’s an example of what happens on certain sequences.  In these diagrams,</a:t>
            </a:r>
            <a:r>
              <a:rPr lang="en-US" sz="1200" baseline="0" dirty="0" smtClean="0">
                <a:solidFill>
                  <a:srgbClr val="262626"/>
                </a:solidFill>
                <a:ea typeface="ＭＳ Ｐゴシック" charset="0"/>
              </a:rPr>
              <a:t> each red dot represents a ribosome at some position on the mRNA.</a:t>
            </a:r>
            <a:r>
              <a:rPr lang="en-US" sz="1200" dirty="0" smtClean="0">
                <a:solidFill>
                  <a:srgbClr val="262626"/>
                </a:solidFill>
                <a:ea typeface="ＭＳ Ｐゴシック" charset="0"/>
              </a:rPr>
              <a:t> At low levels of translation initiation such as in (a)</a:t>
            </a:r>
            <a:r>
              <a:rPr lang="en-US" sz="1200" baseline="0" dirty="0" smtClean="0">
                <a:solidFill>
                  <a:srgbClr val="262626"/>
                </a:solidFill>
                <a:ea typeface="ＭＳ Ｐゴシック" charset="0"/>
              </a:rPr>
              <a:t>, the ribosomes do not accumulate anywhere on the sequence because there is no crowding.  However, as the initiation rate increases, the crowding effect gets more exacerbated and we see a heavy accumulation of the ribosomes around 800 nucleotides into the mRNA.  The result of this would be a nonlinearity in the elongation rate, where the expression for beta of translation is no longer linearly related to translation initiation rates.</a:t>
            </a:r>
            <a:endParaRPr lang="en-US" sz="1200" dirty="0" smtClean="0">
              <a:solidFill>
                <a:srgbClr val="262626"/>
              </a:solidFill>
              <a:ea typeface="ＭＳ Ｐゴシック" charset="0"/>
            </a:endParaRPr>
          </a:p>
        </p:txBody>
      </p:sp>
      <p:sp>
        <p:nvSpPr>
          <p:cNvPr id="8196"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F3DCDC0E-F631-8B44-8AAC-93BD2BA025B5}" type="slidenum">
              <a:rPr lang="en-US">
                <a:solidFill>
                  <a:prstClr val="black"/>
                </a:solidFill>
                <a:latin typeface="Calibri" charset="0"/>
              </a:rPr>
              <a:pPr eaLnBrk="1" hangingPunct="1"/>
              <a:t>24</a:t>
            </a:fld>
            <a:endParaRPr lang="en-US">
              <a:solidFill>
                <a:prstClr val="black"/>
              </a:solidFill>
              <a:latin typeface="Calibri"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44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marL="0" indent="0">
              <a:buFont typeface="Wingdings" charset="0"/>
              <a:buNone/>
            </a:pPr>
            <a:r>
              <a:rPr lang="en-US" sz="1200" dirty="0" smtClean="0">
                <a:solidFill>
                  <a:srgbClr val="262626"/>
                </a:solidFill>
                <a:ea typeface="ＭＳ Ｐゴシック" charset="0"/>
              </a:rPr>
              <a:t>The biggest</a:t>
            </a:r>
            <a:r>
              <a:rPr lang="en-US" sz="1200" baseline="0" dirty="0" smtClean="0">
                <a:solidFill>
                  <a:srgbClr val="262626"/>
                </a:solidFill>
                <a:ea typeface="ＭＳ Ｐゴシック" charset="0"/>
              </a:rPr>
              <a:t> claim of the model is an explanation for why there are slow codons at the start of ORFs, which can be seen statistically for natural sequences.</a:t>
            </a:r>
            <a:endParaRPr lang="en-US" sz="1200" dirty="0" smtClean="0">
              <a:solidFill>
                <a:srgbClr val="262626"/>
              </a:solidFill>
              <a:ea typeface="ＭＳ Ｐゴシック" charset="0"/>
            </a:endParaRPr>
          </a:p>
          <a:p>
            <a:pPr marL="457200" indent="-457200">
              <a:buFont typeface="Wingdings" charset="0"/>
              <a:buChar char="§"/>
            </a:pPr>
            <a:r>
              <a:rPr lang="en-US" sz="1200" dirty="0" smtClean="0">
                <a:solidFill>
                  <a:srgbClr val="262626"/>
                </a:solidFill>
                <a:ea typeface="ＭＳ Ｐゴシック" charset="0"/>
              </a:rPr>
              <a:t>The occlusion time will respond to changes in substrate level if the rare codons, for instance, GAG, are unsaturated whereas the fast translated codon GAA is saturated (GAA and GAG are read by the same </a:t>
            </a:r>
            <a:r>
              <a:rPr lang="en-US" sz="1200" dirty="0" err="1" smtClean="0">
                <a:solidFill>
                  <a:srgbClr val="262626"/>
                </a:solidFill>
                <a:ea typeface="ＭＳ Ｐゴシック" charset="0"/>
              </a:rPr>
              <a:t>tRNA</a:t>
            </a:r>
            <a:r>
              <a:rPr lang="en-US" sz="1200" dirty="0" smtClean="0">
                <a:solidFill>
                  <a:srgbClr val="262626"/>
                </a:solidFill>
                <a:ea typeface="ＭＳ Ｐゴシック" charset="0"/>
              </a:rPr>
              <a:t> but are translated with A and B rates, respectively). This allows negative feedback to fine-tune the initiation rate.</a:t>
            </a:r>
          </a:p>
          <a:p>
            <a:pPr marL="457200" indent="-457200">
              <a:buFont typeface="Wingdings" charset="0"/>
              <a:buChar char="§"/>
            </a:pPr>
            <a:r>
              <a:rPr lang="en-US" sz="1200" dirty="0" smtClean="0">
                <a:solidFill>
                  <a:srgbClr val="262626"/>
                </a:solidFill>
                <a:ea typeface="ＭＳ Ｐゴシック" charset="0"/>
              </a:rPr>
              <a:t>Slowly translated codons in the beginning of the mRNA will increase the average ribosome distance in the later part of the gene and thereby minimize queues there.</a:t>
            </a:r>
          </a:p>
          <a:p>
            <a:pPr marL="457200" indent="-457200">
              <a:buFont typeface="Wingdings" charset="0"/>
              <a:buChar char="§"/>
            </a:pPr>
            <a:r>
              <a:rPr lang="en-US" sz="1200" dirty="0" smtClean="0">
                <a:solidFill>
                  <a:srgbClr val="262626"/>
                </a:solidFill>
                <a:ea typeface="ＭＳ Ｐゴシック" charset="0"/>
              </a:rPr>
              <a:t>So, the location of slower and faster codons in an ORF could influence overall translation rate, but also could increase or decrease the distribution of rates observed within a cell</a:t>
            </a:r>
          </a:p>
          <a:p>
            <a:pPr marL="457200" indent="-457200">
              <a:buFont typeface="Wingdings" charset="0"/>
              <a:buChar char="§"/>
            </a:pPr>
            <a:r>
              <a:rPr lang="en-US" sz="1200" dirty="0" smtClean="0">
                <a:solidFill>
                  <a:srgbClr val="262626"/>
                </a:solidFill>
                <a:ea typeface="ＭＳ Ｐゴシック" charset="0"/>
              </a:rPr>
              <a:t>Also, having higher transcription rates combined with lower translation rates might give less variation</a:t>
            </a:r>
            <a:endParaRPr lang="en-US" sz="1200" dirty="0" smtClean="0">
              <a:solidFill>
                <a:schemeClr val="tx1"/>
              </a:solidFill>
              <a:latin typeface="Calibri" charset="0"/>
              <a:ea typeface="+mn-ea"/>
            </a:endParaRPr>
          </a:p>
          <a:p>
            <a:pPr marL="457200" indent="-457200">
              <a:buFont typeface="Wingdings" charset="0"/>
              <a:buChar char="§"/>
            </a:pPr>
            <a:r>
              <a:rPr lang="en-US" sz="1200" dirty="0" smtClean="0">
                <a:solidFill>
                  <a:schemeClr val="tx1"/>
                </a:solidFill>
                <a:latin typeface="Calibri" charset="0"/>
                <a:ea typeface="+mn-ea"/>
              </a:rPr>
              <a:t>For</a:t>
            </a:r>
            <a:r>
              <a:rPr lang="en-US" sz="1200" baseline="0" dirty="0" smtClean="0">
                <a:solidFill>
                  <a:schemeClr val="tx1"/>
                </a:solidFill>
                <a:latin typeface="Calibri" charset="0"/>
                <a:ea typeface="+mn-ea"/>
              </a:rPr>
              <a:t> example, looking back at our Shea-</a:t>
            </a:r>
            <a:r>
              <a:rPr lang="en-US" sz="1200" baseline="0" dirty="0" err="1" smtClean="0">
                <a:solidFill>
                  <a:schemeClr val="tx1"/>
                </a:solidFill>
                <a:latin typeface="Calibri" charset="0"/>
                <a:ea typeface="+mn-ea"/>
              </a:rPr>
              <a:t>Ackers</a:t>
            </a:r>
            <a:r>
              <a:rPr lang="en-US" sz="1200" baseline="0" dirty="0" smtClean="0">
                <a:solidFill>
                  <a:schemeClr val="tx1"/>
                </a:solidFill>
                <a:latin typeface="Calibri" charset="0"/>
                <a:ea typeface="+mn-ea"/>
              </a:rPr>
              <a:t> modeling of gene expression, the same steady state concentration of P can be reached by adjusting the translation rate beta or the transcription rate K.  Thus, we could use a stronger promoter and have a higher K while lowering beta for slower translation and still achieve the same amount of protein product.</a:t>
            </a:r>
            <a:endParaRPr lang="en-US" sz="1200" dirty="0" smtClean="0">
              <a:solidFill>
                <a:srgbClr val="262626"/>
              </a:solidFill>
              <a:ea typeface="ＭＳ Ｐゴシック" charset="0"/>
            </a:endParaRPr>
          </a:p>
        </p:txBody>
      </p:sp>
      <p:sp>
        <p:nvSpPr>
          <p:cNvPr id="4" name="Slide Number Placeholder 3"/>
          <p:cNvSpPr>
            <a:spLocks noGrp="1"/>
          </p:cNvSpPr>
          <p:nvPr>
            <p:ph type="sldNum" sz="quarter" idx="5"/>
          </p:nvPr>
        </p:nvSpPr>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AB10070D-E42C-F14E-A939-754E9490F139}" type="slidenum">
              <a:rPr lang="en-US">
                <a:solidFill>
                  <a:prstClr val="black"/>
                </a:solidFill>
                <a:latin typeface="Calibri" charset="0"/>
              </a:rPr>
              <a:pPr eaLnBrk="1" hangingPunct="1"/>
              <a:t>25</a:t>
            </a:fld>
            <a:endParaRPr lang="en-US">
              <a:solidFill>
                <a:prstClr val="black"/>
              </a:solidFill>
              <a:latin typeface="Calibri"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p:spPr>
      </p:sp>
      <p:sp>
        <p:nvSpPr>
          <p:cNvPr id="440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3379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6A773F87-5F8C-4D45-A7A7-33F8AF691AAA}" type="slidenum">
              <a:rPr lang="en-US" smtClean="0"/>
              <a:pPr fontAlgn="base">
                <a:spcBef>
                  <a:spcPct val="0"/>
                </a:spcBef>
                <a:spcAft>
                  <a:spcPct val="0"/>
                </a:spcAft>
                <a:defRPr/>
              </a:pPr>
              <a:t>26</a:t>
            </a:fld>
            <a:endParaRPr lang="en-US"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noFill/>
          <a:ln>
            <a:solidFill>
              <a:srgbClr val="000000"/>
            </a:solidFill>
            <a:miter lim="800000"/>
            <a:headEnd/>
            <a:tailEnd/>
          </a:ln>
        </p:spPr>
      </p:sp>
      <p:sp>
        <p:nvSpPr>
          <p:cNvPr id="450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3482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F4FC11A-99AA-449B-9694-B99A1B1762BA}" type="slidenum">
              <a:rPr lang="en-US" smtClean="0"/>
              <a:pPr fontAlgn="base">
                <a:spcBef>
                  <a:spcPct val="0"/>
                </a:spcBef>
                <a:spcAft>
                  <a:spcPct val="0"/>
                </a:spcAft>
                <a:defRPr/>
              </a:pPr>
              <a:t>27</a:t>
            </a:fld>
            <a:endParaRPr lang="en-US"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noFill/>
          <a:ln>
            <a:solidFill>
              <a:srgbClr val="000000"/>
            </a:solidFill>
            <a:miter lim="800000"/>
            <a:headEnd/>
            <a:tailEnd/>
          </a:ln>
        </p:spPr>
      </p:sp>
      <p:sp>
        <p:nvSpPr>
          <p:cNvPr id="4608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35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E67F86C-A6B5-4A4F-9379-AF897A87DC7C}" type="slidenum">
              <a:rPr lang="en-US" smtClean="0"/>
              <a:pPr fontAlgn="base">
                <a:spcBef>
                  <a:spcPct val="0"/>
                </a:spcBef>
                <a:spcAft>
                  <a:spcPct val="0"/>
                </a:spcAft>
                <a:defRPr/>
              </a:pPr>
              <a:t>28</a:t>
            </a:fld>
            <a:endParaRPr lang="en-US"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noFill/>
          <a:ln>
            <a:solidFill>
              <a:srgbClr val="000000"/>
            </a:solidFill>
            <a:miter lim="800000"/>
            <a:headEnd/>
            <a:tailEnd/>
          </a:ln>
        </p:spPr>
      </p:sp>
      <p:sp>
        <p:nvSpPr>
          <p:cNvPr id="4710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3686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5594883-FB49-4C4D-BC82-FCE7D50546CA}" type="slidenum">
              <a:rPr lang="en-US" smtClean="0"/>
              <a:pPr fontAlgn="base">
                <a:spcBef>
                  <a:spcPct val="0"/>
                </a:spcBef>
                <a:spcAft>
                  <a:spcPct val="0"/>
                </a:spcAft>
                <a:defRPr/>
              </a:pPr>
              <a:t>29</a:t>
            </a:fld>
            <a:endParaRPr 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noFill/>
          <a:ln>
            <a:solidFill>
              <a:srgbClr val="000000"/>
            </a:solidFill>
            <a:miter lim="800000"/>
            <a:headEnd/>
            <a:tailEnd/>
          </a:ln>
        </p:spPr>
      </p:sp>
      <p:sp>
        <p:nvSpPr>
          <p:cNvPr id="665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smtClean="0"/>
              <a:t>Typically you simulate many of these traces.</a:t>
            </a:r>
            <a:r>
              <a:rPr lang="en-US" baseline="0" dirty="0" smtClean="0"/>
              <a:t> Since this is all based on random choices of events, every trace will come out differently.  However, if we do enough of these trace simulations, patterns will emerge in the data.  In the limiting case of many molecules (like thousands) the results of the stochastic simulation will often approximate the results of a differential equation model.  In other cases, they capture behavior that is lost in the less granular simulation.</a:t>
            </a:r>
            <a:endParaRPr lang="en-US" dirty="0" smtClean="0"/>
          </a:p>
        </p:txBody>
      </p:sp>
      <p:sp>
        <p:nvSpPr>
          <p:cNvPr id="5325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a:defRPr/>
            </a:pPr>
            <a:fld id="{DF76C2DA-6CC9-41CB-BC0D-256BA27A2924}" type="slidenum">
              <a:rPr lang="en-US" smtClean="0">
                <a:solidFill>
                  <a:prstClr val="black"/>
                </a:solidFill>
              </a:rPr>
              <a:pPr>
                <a:defRPr/>
              </a:pPr>
              <a:t>3</a:t>
            </a:fld>
            <a:endParaRPr lang="en-US" smtClean="0">
              <a:solidFill>
                <a:prstClr val="black"/>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p:spPr>
      </p:sp>
      <p:sp>
        <p:nvSpPr>
          <p:cNvPr id="4813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3686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2BFD31D-90D6-4659-9E16-56710033F509}" type="slidenum">
              <a:rPr lang="en-US" smtClean="0"/>
              <a:pPr fontAlgn="base">
                <a:spcBef>
                  <a:spcPct val="0"/>
                </a:spcBef>
                <a:spcAft>
                  <a:spcPct val="0"/>
                </a:spcAft>
                <a:defRPr/>
              </a:pPr>
              <a:t>30</a:t>
            </a:fld>
            <a:endParaRPr lang="en-US" smtClean="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p:spPr>
      </p:sp>
      <p:sp>
        <p:nvSpPr>
          <p:cNvPr id="4915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3789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2420CF5-3B1D-4E96-B8BA-0F266264FCDC}" type="slidenum">
              <a:rPr lang="en-US" smtClean="0"/>
              <a:pPr fontAlgn="base">
                <a:spcBef>
                  <a:spcPct val="0"/>
                </a:spcBef>
                <a:spcAft>
                  <a:spcPct val="0"/>
                </a:spcAft>
                <a:defRPr/>
              </a:pPr>
              <a:t>31</a:t>
            </a:fld>
            <a:endParaRPr lang="en-US"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389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6AE6DB68-07C3-4DC3-AE8E-1C7514460C37}" type="slidenum">
              <a:rPr lang="en-US" smtClean="0"/>
              <a:pPr fontAlgn="base">
                <a:spcBef>
                  <a:spcPct val="0"/>
                </a:spcBef>
                <a:spcAft>
                  <a:spcPct val="0"/>
                </a:spcAft>
                <a:defRPr/>
              </a:pPr>
              <a:t>32</a:t>
            </a:fld>
            <a:endParaRPr lang="en-US"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noFill/>
          <a:ln>
            <a:solidFill>
              <a:srgbClr val="000000"/>
            </a:solidFill>
            <a:miter lim="800000"/>
            <a:headEnd/>
            <a:tailEnd/>
          </a:ln>
        </p:spPr>
      </p:sp>
      <p:sp>
        <p:nvSpPr>
          <p:cNvPr id="5120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39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5DBA384-1D45-459F-9A7D-50AF7F8A6C5A}" type="slidenum">
              <a:rPr lang="en-US" smtClean="0"/>
              <a:pPr fontAlgn="base">
                <a:spcBef>
                  <a:spcPct val="0"/>
                </a:spcBef>
                <a:spcAft>
                  <a:spcPct val="0"/>
                </a:spcAft>
                <a:defRPr/>
              </a:pPr>
              <a:t>33</a:t>
            </a:fld>
            <a:endParaRPr lang="en-US"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p:spPr>
      </p:sp>
      <p:sp>
        <p:nvSpPr>
          <p:cNvPr id="522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096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6B640EA7-F4B6-4323-A520-55BE1557F991}" type="slidenum">
              <a:rPr lang="en-US" smtClean="0"/>
              <a:pPr fontAlgn="base">
                <a:spcBef>
                  <a:spcPct val="0"/>
                </a:spcBef>
                <a:spcAft>
                  <a:spcPct val="0"/>
                </a:spcAft>
                <a:defRPr/>
              </a:pPr>
              <a:t>34</a:t>
            </a:fld>
            <a:endParaRPr lang="en-US" smtClean="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p:spPr>
      </p:sp>
      <p:sp>
        <p:nvSpPr>
          <p:cNvPr id="5325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198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67BA125-3F4F-4B91-851E-1737A2FA2141}" type="slidenum">
              <a:rPr lang="en-US" smtClean="0"/>
              <a:pPr fontAlgn="base">
                <a:spcBef>
                  <a:spcPct val="0"/>
                </a:spcBef>
                <a:spcAft>
                  <a:spcPct val="0"/>
                </a:spcAft>
                <a:defRPr/>
              </a:pPr>
              <a:t>35</a:t>
            </a:fld>
            <a:endParaRPr lang="en-US" smtClean="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p:spPr>
      </p:sp>
      <p:sp>
        <p:nvSpPr>
          <p:cNvPr id="5427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3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FCEC4A9-75F5-48D8-86C9-955440D7B584}" type="slidenum">
              <a:rPr lang="en-US" smtClean="0"/>
              <a:pPr fontAlgn="base">
                <a:spcBef>
                  <a:spcPct val="0"/>
                </a:spcBef>
                <a:spcAft>
                  <a:spcPct val="0"/>
                </a:spcAft>
                <a:defRPr/>
              </a:pPr>
              <a:t>36</a:t>
            </a:fld>
            <a:endParaRPr lang="en-US" smtClean="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bwMode="auto">
          <a:noFill/>
          <a:ln>
            <a:solidFill>
              <a:srgbClr val="000000"/>
            </a:solidFill>
            <a:miter lim="800000"/>
            <a:headEnd/>
            <a:tailEnd/>
          </a:ln>
        </p:spPr>
      </p:sp>
      <p:sp>
        <p:nvSpPr>
          <p:cNvPr id="5529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3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9EEA9A7-78E1-4CB1-9F86-70F37A67231D}" type="slidenum">
              <a:rPr lang="en-US" smtClean="0"/>
              <a:pPr fontAlgn="base">
                <a:spcBef>
                  <a:spcPct val="0"/>
                </a:spcBef>
                <a:spcAft>
                  <a:spcPct val="0"/>
                </a:spcAft>
                <a:defRPr/>
              </a:pPr>
              <a:t>37</a:t>
            </a:fld>
            <a:endParaRPr lang="en-US" smtClean="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p:spPr>
      </p:sp>
      <p:sp>
        <p:nvSpPr>
          <p:cNvPr id="5632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403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25B5F33-3B01-458A-9270-EC9757081F0B}" type="slidenum">
              <a:rPr lang="en-US" smtClean="0"/>
              <a:pPr fontAlgn="base">
                <a:spcBef>
                  <a:spcPct val="0"/>
                </a:spcBef>
                <a:spcAft>
                  <a:spcPct val="0"/>
                </a:spcAft>
                <a:defRPr/>
              </a:pPr>
              <a:t>38</a:t>
            </a:fld>
            <a:endParaRPr lang="en-US" smtClean="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bwMode="auto">
          <a:noFill/>
          <a:ln>
            <a:solidFill>
              <a:srgbClr val="000000"/>
            </a:solidFill>
            <a:miter lim="800000"/>
            <a:headEnd/>
            <a:tailEnd/>
          </a:ln>
        </p:spPr>
      </p:sp>
      <p:sp>
        <p:nvSpPr>
          <p:cNvPr id="5734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506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BB350F9-915C-46CF-9BAE-E80F89BF9529}" type="slidenum">
              <a:rPr lang="en-US" smtClean="0"/>
              <a:pPr fontAlgn="base">
                <a:spcBef>
                  <a:spcPct val="0"/>
                </a:spcBef>
                <a:spcAft>
                  <a:spcPct val="0"/>
                </a:spcAft>
                <a:defRPr/>
              </a:pPr>
              <a:t>39</a:t>
            </a:fld>
            <a:endParaRPr 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399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marL="457200" indent="-457200">
              <a:buFont typeface="Wingdings" charset="0"/>
              <a:buChar char="§"/>
            </a:pPr>
            <a:r>
              <a:rPr lang="en-US" sz="1200" dirty="0" smtClean="0">
                <a:solidFill>
                  <a:srgbClr val="262626"/>
                </a:solidFill>
                <a:ea typeface="ＭＳ Ｐゴシック" charset="0"/>
              </a:rPr>
              <a:t>The first step in implementing</a:t>
            </a:r>
            <a:r>
              <a:rPr lang="en-US" sz="1200" baseline="0" dirty="0" smtClean="0">
                <a:solidFill>
                  <a:srgbClr val="262626"/>
                </a:solidFill>
                <a:ea typeface="ＭＳ Ｐゴシック" charset="0"/>
              </a:rPr>
              <a:t> Gillespie is to </a:t>
            </a:r>
            <a:r>
              <a:rPr lang="en-US" sz="1200" dirty="0" smtClean="0">
                <a:solidFill>
                  <a:srgbClr val="262626"/>
                </a:solidFill>
                <a:ea typeface="ＭＳ Ｐゴシック" charset="0"/>
              </a:rPr>
              <a:t>write out all the possible elemental reactions that can happen.</a:t>
            </a:r>
            <a:r>
              <a:rPr lang="en-US" sz="1200" baseline="0" dirty="0" smtClean="0">
                <a:solidFill>
                  <a:srgbClr val="262626"/>
                </a:solidFill>
                <a:ea typeface="ＭＳ Ｐゴシック" charset="0"/>
              </a:rPr>
              <a:t>  </a:t>
            </a:r>
            <a:r>
              <a:rPr lang="en-US" sz="1200" dirty="0" smtClean="0">
                <a:solidFill>
                  <a:srgbClr val="262626"/>
                </a:solidFill>
                <a:ea typeface="ＭＳ Ｐゴシック" charset="0"/>
              </a:rPr>
              <a:t>Each reaction has a probability associated with it, and the choice of next event is weighted by it</a:t>
            </a:r>
          </a:p>
          <a:p>
            <a:pPr marL="457200" indent="-457200">
              <a:buFont typeface="Wingdings" charset="0"/>
              <a:buChar char="§"/>
            </a:pPr>
            <a:r>
              <a:rPr lang="en-US" sz="1200" dirty="0" smtClean="0">
                <a:solidFill>
                  <a:srgbClr val="262626"/>
                </a:solidFill>
                <a:ea typeface="ＭＳ Ｐゴシック" charset="0"/>
              </a:rPr>
              <a:t>After</a:t>
            </a:r>
            <a:r>
              <a:rPr lang="en-US" sz="1200" baseline="0" dirty="0" smtClean="0">
                <a:solidFill>
                  <a:srgbClr val="262626"/>
                </a:solidFill>
                <a:ea typeface="ＭＳ Ｐゴシック" charset="0"/>
              </a:rPr>
              <a:t> this initial setup that is specific to your system, you run the simulation.  For each reaction in the trace, it will </a:t>
            </a:r>
            <a:r>
              <a:rPr lang="en-US" sz="1200" dirty="0" smtClean="0">
                <a:solidFill>
                  <a:srgbClr val="262626"/>
                </a:solidFill>
                <a:ea typeface="ＭＳ Ｐゴシック" charset="0"/>
              </a:rPr>
              <a:t>choose 2 random numbers.</a:t>
            </a:r>
            <a:r>
              <a:rPr lang="en-US" sz="1200" baseline="0" dirty="0" smtClean="0">
                <a:solidFill>
                  <a:srgbClr val="262626"/>
                </a:solidFill>
                <a:ea typeface="ＭＳ Ｐゴシック" charset="0"/>
              </a:rPr>
              <a:t> </a:t>
            </a:r>
            <a:r>
              <a:rPr lang="en-US" sz="1200" dirty="0" smtClean="0">
                <a:solidFill>
                  <a:srgbClr val="262626"/>
                </a:solidFill>
                <a:ea typeface="ＭＳ Ｐゴシック" charset="0"/>
              </a:rPr>
              <a:t>The first # is to randomly pick the next reaction that will occur.  This choice</a:t>
            </a:r>
            <a:r>
              <a:rPr lang="en-US" sz="1200" baseline="0" dirty="0" smtClean="0">
                <a:solidFill>
                  <a:srgbClr val="262626"/>
                </a:solidFill>
                <a:ea typeface="ＭＳ Ｐゴシック" charset="0"/>
              </a:rPr>
              <a:t> is random, but it is </a:t>
            </a:r>
            <a:r>
              <a:rPr lang="en-US" sz="1200" dirty="0" smtClean="0">
                <a:solidFill>
                  <a:srgbClr val="262626"/>
                </a:solidFill>
                <a:ea typeface="ＭＳ Ｐゴシック" charset="0"/>
              </a:rPr>
              <a:t>weighted based on the individual rates of all reactions in the system.</a:t>
            </a:r>
            <a:r>
              <a:rPr lang="en-US" sz="1200" baseline="0" dirty="0" smtClean="0">
                <a:solidFill>
                  <a:srgbClr val="262626"/>
                </a:solidFill>
                <a:ea typeface="ＭＳ Ｐゴシック" charset="0"/>
              </a:rPr>
              <a:t> </a:t>
            </a:r>
            <a:r>
              <a:rPr lang="en-US" sz="1200" dirty="0" smtClean="0">
                <a:solidFill>
                  <a:srgbClr val="262626"/>
                </a:solidFill>
                <a:ea typeface="ＭＳ Ｐゴシック" charset="0"/>
              </a:rPr>
              <a:t>The second # is used to pick when the next reaction will occur.</a:t>
            </a:r>
          </a:p>
          <a:p>
            <a:pPr marL="457200" indent="-457200">
              <a:buFont typeface="Wingdings" charset="0"/>
              <a:buChar char="§"/>
            </a:pPr>
            <a:r>
              <a:rPr lang="en-US" sz="1200" dirty="0" smtClean="0">
                <a:solidFill>
                  <a:srgbClr val="262626"/>
                </a:solidFill>
                <a:ea typeface="ＭＳ Ｐゴシック" charset="0"/>
              </a:rPr>
              <a:t>After it has chosen its reaction, the algorithm adjusts all the concentrations of the individual components to account for whatever reaction took place</a:t>
            </a:r>
            <a:r>
              <a:rPr lang="en-US" sz="1200" baseline="0" dirty="0" smtClean="0">
                <a:solidFill>
                  <a:srgbClr val="262626"/>
                </a:solidFill>
                <a:ea typeface="ＭＳ Ｐゴシック" charset="0"/>
              </a:rPr>
              <a:t>. This process of reaction choosing and updating is </a:t>
            </a:r>
            <a:r>
              <a:rPr lang="en-US" sz="1200" dirty="0" smtClean="0">
                <a:solidFill>
                  <a:srgbClr val="262626"/>
                </a:solidFill>
                <a:ea typeface="ＭＳ Ｐゴシック" charset="0"/>
              </a:rPr>
              <a:t>iterated to create a timeline for a single chain of random events until some preset length of time has elapsed</a:t>
            </a:r>
          </a:p>
          <a:p>
            <a:pPr marL="457200" indent="-457200">
              <a:buFont typeface="Wingdings" charset="0"/>
              <a:buChar char="§"/>
            </a:pPr>
            <a:r>
              <a:rPr lang="en-US" sz="1200" dirty="0" smtClean="0">
                <a:solidFill>
                  <a:srgbClr val="262626"/>
                </a:solidFill>
                <a:ea typeface="ＭＳ Ｐゴシック" charset="0"/>
              </a:rPr>
              <a:t>Typically you run this simulation from the starting conditions many times.</a:t>
            </a:r>
            <a:r>
              <a:rPr lang="en-US" sz="1200" baseline="0" dirty="0" smtClean="0">
                <a:solidFill>
                  <a:srgbClr val="262626"/>
                </a:solidFill>
                <a:ea typeface="ＭＳ Ｐゴシック" charset="0"/>
              </a:rPr>
              <a:t>  </a:t>
            </a:r>
            <a:r>
              <a:rPr lang="en-US" sz="1200" dirty="0" smtClean="0">
                <a:solidFill>
                  <a:srgbClr val="262626"/>
                </a:solidFill>
                <a:ea typeface="ＭＳ Ｐゴシック" charset="0"/>
              </a:rPr>
              <a:t>With a large list of trace data, you can combine the data in</a:t>
            </a:r>
            <a:r>
              <a:rPr lang="en-US" sz="1200" baseline="0" dirty="0" smtClean="0">
                <a:solidFill>
                  <a:srgbClr val="262626"/>
                </a:solidFill>
                <a:ea typeface="ＭＳ Ｐゴシック" charset="0"/>
              </a:rPr>
              <a:t> various ways to represent the scope of behaviors expected for the system</a:t>
            </a:r>
            <a:r>
              <a:rPr lang="en-US" sz="1200" dirty="0" smtClean="0">
                <a:solidFill>
                  <a:srgbClr val="262626"/>
                </a:solidFill>
                <a:ea typeface="ＭＳ Ｐゴシック" charset="0"/>
              </a:rPr>
              <a:t>.</a:t>
            </a:r>
            <a:r>
              <a:rPr lang="en-US" sz="1200" baseline="0" dirty="0" smtClean="0">
                <a:solidFill>
                  <a:srgbClr val="262626"/>
                </a:solidFill>
                <a:ea typeface="ＭＳ Ｐゴシック" charset="0"/>
              </a:rPr>
              <a:t>  </a:t>
            </a:r>
          </a:p>
          <a:p>
            <a:pPr marL="457200" indent="-457200">
              <a:buFont typeface="Wingdings" charset="0"/>
              <a:buChar char="§"/>
            </a:pPr>
            <a:r>
              <a:rPr lang="en-US" sz="1200" dirty="0" smtClean="0">
                <a:solidFill>
                  <a:srgbClr val="262626"/>
                </a:solidFill>
                <a:ea typeface="ＭＳ Ｐゴシック" charset="0"/>
              </a:rPr>
              <a:t>For many models, the result will be the same as an ODE model, but you get additional information about the heterogeneity</a:t>
            </a:r>
            <a:r>
              <a:rPr lang="en-US" sz="1200" baseline="0" dirty="0" smtClean="0">
                <a:solidFill>
                  <a:srgbClr val="262626"/>
                </a:solidFill>
                <a:ea typeface="ＭＳ Ｐゴシック" charset="0"/>
              </a:rPr>
              <a:t> in the system</a:t>
            </a:r>
            <a:r>
              <a:rPr lang="en-US" sz="1200" dirty="0" smtClean="0">
                <a:solidFill>
                  <a:srgbClr val="262626"/>
                </a:solidFill>
                <a:ea typeface="ＭＳ Ｐゴシック" charset="0"/>
              </a:rPr>
              <a:t>, and a more precise model.</a:t>
            </a:r>
            <a:r>
              <a:rPr lang="en-US" sz="1200" baseline="0" dirty="0" smtClean="0">
                <a:solidFill>
                  <a:srgbClr val="262626"/>
                </a:solidFill>
                <a:ea typeface="ＭＳ Ｐゴシック" charset="0"/>
              </a:rPr>
              <a:t>  In other cases, you may notice effects in the stochastic model that are not apparent in the diff </a:t>
            </a:r>
            <a:r>
              <a:rPr lang="en-US" sz="1200" baseline="0" dirty="0" err="1" smtClean="0">
                <a:solidFill>
                  <a:srgbClr val="262626"/>
                </a:solidFill>
                <a:ea typeface="ＭＳ Ｐゴシック" charset="0"/>
              </a:rPr>
              <a:t>eq</a:t>
            </a:r>
            <a:r>
              <a:rPr lang="en-US" sz="1200" baseline="0" dirty="0" smtClean="0">
                <a:solidFill>
                  <a:srgbClr val="262626"/>
                </a:solidFill>
                <a:ea typeface="ＭＳ Ｐゴシック" charset="0"/>
              </a:rPr>
              <a:t> model, and are manifested in the real system.</a:t>
            </a:r>
            <a:endParaRPr lang="en-US" sz="1200" dirty="0" smtClean="0">
              <a:solidFill>
                <a:srgbClr val="262626"/>
              </a:solidFill>
              <a:ea typeface="ＭＳ Ｐゴシック" charset="0"/>
            </a:endParaRPr>
          </a:p>
        </p:txBody>
      </p:sp>
      <p:sp>
        <p:nvSpPr>
          <p:cNvPr id="8196"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DE74F18F-10E0-B649-9A8B-5AC2A2F1FEAB}" type="slidenum">
              <a:rPr lang="en-US">
                <a:solidFill>
                  <a:prstClr val="black"/>
                </a:solidFill>
                <a:latin typeface="Calibri" charset="0"/>
              </a:rPr>
              <a:pPr eaLnBrk="1" hangingPunct="1"/>
              <a:t>4</a:t>
            </a:fld>
            <a:endParaRPr lang="en-US">
              <a:solidFill>
                <a:prstClr val="black"/>
              </a:solidFill>
              <a:latin typeface="Calibri"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bwMode="auto">
          <a:noFill/>
          <a:ln>
            <a:solidFill>
              <a:srgbClr val="000000"/>
            </a:solidFill>
            <a:miter lim="800000"/>
            <a:headEnd/>
            <a:tailEnd/>
          </a:ln>
        </p:spPr>
      </p:sp>
      <p:sp>
        <p:nvSpPr>
          <p:cNvPr id="5837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60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0B39243-4248-4C96-8BC4-28BB8B56AA14}" type="slidenum">
              <a:rPr lang="en-US" smtClean="0"/>
              <a:pPr fontAlgn="base">
                <a:spcBef>
                  <a:spcPct val="0"/>
                </a:spcBef>
                <a:spcAft>
                  <a:spcPct val="0"/>
                </a:spcAft>
                <a:defRPr/>
              </a:pPr>
              <a:t>40</a:t>
            </a:fld>
            <a:endParaRPr lang="en-US" smtClean="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bwMode="auto">
          <a:noFill/>
          <a:ln>
            <a:solidFill>
              <a:srgbClr val="000000"/>
            </a:solidFill>
            <a:miter lim="800000"/>
            <a:headEnd/>
            <a:tailEnd/>
          </a:ln>
        </p:spPr>
      </p:sp>
      <p:sp>
        <p:nvSpPr>
          <p:cNvPr id="5939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710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28B4A15-EFCB-4DA1-8030-0C9546440B81}" type="slidenum">
              <a:rPr lang="en-US" smtClean="0"/>
              <a:pPr fontAlgn="base">
                <a:spcBef>
                  <a:spcPct val="0"/>
                </a:spcBef>
                <a:spcAft>
                  <a:spcPct val="0"/>
                </a:spcAft>
                <a:defRPr/>
              </a:pPr>
              <a:t>41</a:t>
            </a:fld>
            <a:endParaRPr lang="en-US" smtClean="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noFill/>
          <a:ln>
            <a:solidFill>
              <a:srgbClr val="000000"/>
            </a:solidFill>
            <a:miter lim="800000"/>
            <a:headEnd/>
            <a:tailEnd/>
          </a:ln>
        </p:spPr>
      </p:sp>
      <p:sp>
        <p:nvSpPr>
          <p:cNvPr id="604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813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6476B62-2939-40D3-87A1-491C8E34BFB7}" type="slidenum">
              <a:rPr lang="en-US" smtClean="0"/>
              <a:pPr fontAlgn="base">
                <a:spcBef>
                  <a:spcPct val="0"/>
                </a:spcBef>
                <a:spcAft>
                  <a:spcPct val="0"/>
                </a:spcAft>
                <a:defRPr/>
              </a:pPr>
              <a:t>42</a:t>
            </a:fld>
            <a:endParaRPr lang="en-US" smtClean="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bwMode="auto">
          <a:noFill/>
          <a:ln>
            <a:solidFill>
              <a:srgbClr val="000000"/>
            </a:solidFill>
            <a:miter lim="800000"/>
            <a:headEnd/>
            <a:tailEnd/>
          </a:ln>
        </p:spPr>
      </p:sp>
      <p:sp>
        <p:nvSpPr>
          <p:cNvPr id="6144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813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94AF373-C59C-47C6-8D4B-2E6772DCF8B4}" type="slidenum">
              <a:rPr lang="en-US" smtClean="0"/>
              <a:pPr fontAlgn="base">
                <a:spcBef>
                  <a:spcPct val="0"/>
                </a:spcBef>
                <a:spcAft>
                  <a:spcPct val="0"/>
                </a:spcAft>
                <a:defRPr/>
              </a:pPr>
              <a:t>43</a:t>
            </a:fld>
            <a:endParaRPr lang="en-US" smtClean="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bwMode="auto">
          <a:noFill/>
          <a:ln>
            <a:solidFill>
              <a:srgbClr val="000000"/>
            </a:solidFill>
            <a:miter lim="800000"/>
            <a:headEnd/>
            <a:tailEnd/>
          </a:ln>
        </p:spPr>
      </p:sp>
      <p:sp>
        <p:nvSpPr>
          <p:cNvPr id="6246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915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E43B527-98FC-492D-AB80-036F4B332E83}" type="slidenum">
              <a:rPr lang="en-US" smtClean="0"/>
              <a:pPr fontAlgn="base">
                <a:spcBef>
                  <a:spcPct val="0"/>
                </a:spcBef>
                <a:spcAft>
                  <a:spcPct val="0"/>
                </a:spcAft>
                <a:defRPr/>
              </a:pPr>
              <a:t>44</a:t>
            </a:fld>
            <a:endParaRPr lang="en-US" smtClean="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noTextEdit="1"/>
          </p:cNvSpPr>
          <p:nvPr>
            <p:ph type="sldImg"/>
          </p:nvPr>
        </p:nvSpPr>
        <p:spPr bwMode="auto">
          <a:noFill/>
          <a:ln>
            <a:solidFill>
              <a:srgbClr val="000000"/>
            </a:solidFill>
            <a:miter lim="800000"/>
            <a:headEnd/>
            <a:tailEnd/>
          </a:ln>
        </p:spPr>
      </p:sp>
      <p:sp>
        <p:nvSpPr>
          <p:cNvPr id="6349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018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D4289CF-AD1F-44B2-AAA3-765B5BA5624C}" type="slidenum">
              <a:rPr lang="en-US" smtClean="0"/>
              <a:pPr fontAlgn="base">
                <a:spcBef>
                  <a:spcPct val="0"/>
                </a:spcBef>
                <a:spcAft>
                  <a:spcPct val="0"/>
                </a:spcAft>
                <a:defRPr/>
              </a:pPr>
              <a:t>45</a:t>
            </a:fld>
            <a:endParaRPr lang="en-US" smtClean="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noFill/>
          <a:ln>
            <a:solidFill>
              <a:srgbClr val="000000"/>
            </a:solidFill>
            <a:miter lim="800000"/>
            <a:headEnd/>
            <a:tailEnd/>
          </a:ln>
        </p:spPr>
      </p:sp>
      <p:sp>
        <p:nvSpPr>
          <p:cNvPr id="6451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120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72BB69E-69C7-4DEF-A8B4-246A952437E2}" type="slidenum">
              <a:rPr lang="en-US" smtClean="0"/>
              <a:pPr fontAlgn="base">
                <a:spcBef>
                  <a:spcPct val="0"/>
                </a:spcBef>
                <a:spcAft>
                  <a:spcPct val="0"/>
                </a:spcAft>
                <a:defRPr/>
              </a:pPr>
              <a:t>46</a:t>
            </a:fld>
            <a:endParaRPr lang="en-US" smtClean="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bwMode="auto">
          <a:noFill/>
          <a:ln>
            <a:solidFill>
              <a:srgbClr val="000000"/>
            </a:solidFill>
            <a:miter lim="800000"/>
            <a:headEnd/>
            <a:tailEnd/>
          </a:ln>
        </p:spPr>
      </p:sp>
      <p:sp>
        <p:nvSpPr>
          <p:cNvPr id="6553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222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BF37B7D-E996-4768-BD0B-FC4E8EC5CC78}" type="slidenum">
              <a:rPr lang="en-US" smtClean="0"/>
              <a:pPr fontAlgn="base">
                <a:spcBef>
                  <a:spcPct val="0"/>
                </a:spcBef>
                <a:spcAft>
                  <a:spcPct val="0"/>
                </a:spcAft>
                <a:defRPr/>
              </a:pPr>
              <a:t>47</a:t>
            </a:fld>
            <a:endParaRPr lang="en-US" smtClean="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noFill/>
          <a:ln>
            <a:solidFill>
              <a:srgbClr val="000000"/>
            </a:solidFill>
            <a:miter lim="800000"/>
            <a:headEnd/>
            <a:tailEnd/>
          </a:ln>
        </p:spPr>
      </p:sp>
      <p:sp>
        <p:nvSpPr>
          <p:cNvPr id="665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325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F76C2DA-6CC9-41CB-BC0D-256BA27A2924}" type="slidenum">
              <a:rPr lang="en-US" smtClean="0"/>
              <a:pPr fontAlgn="base">
                <a:spcBef>
                  <a:spcPct val="0"/>
                </a:spcBef>
                <a:spcAft>
                  <a:spcPct val="0"/>
                </a:spcAft>
                <a:defRPr/>
              </a:pPr>
              <a:t>48</a:t>
            </a:fld>
            <a:endParaRPr lang="en-US" smtClean="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noTextEdit="1"/>
          </p:cNvSpPr>
          <p:nvPr>
            <p:ph type="sldImg"/>
          </p:nvPr>
        </p:nvSpPr>
        <p:spPr bwMode="auto">
          <a:noFill/>
          <a:ln>
            <a:solidFill>
              <a:srgbClr val="000000"/>
            </a:solidFill>
            <a:miter lim="800000"/>
            <a:headEnd/>
            <a:tailEnd/>
          </a:ln>
        </p:spPr>
      </p:sp>
      <p:sp>
        <p:nvSpPr>
          <p:cNvPr id="6758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4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5E7B712-67DB-4F34-99FD-442C347FF861}" type="slidenum">
              <a:rPr lang="en-US" smtClean="0"/>
              <a:pPr fontAlgn="base">
                <a:spcBef>
                  <a:spcPct val="0"/>
                </a:spcBef>
                <a:spcAft>
                  <a:spcPct val="0"/>
                </a:spcAft>
                <a:defRPr/>
              </a:pPr>
              <a:t>49</a:t>
            </a:fld>
            <a:endParaRPr 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bwMode="auto">
          <a:noFill/>
          <a:ln>
            <a:solidFill>
              <a:srgbClr val="000000"/>
            </a:solidFill>
            <a:miter lim="800000"/>
            <a:headEnd/>
            <a:tailEnd/>
          </a:ln>
        </p:spPr>
      </p:sp>
      <p:sp>
        <p:nvSpPr>
          <p:cNvPr id="696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smtClean="0"/>
              <a:t>Let’s try the example of </a:t>
            </a:r>
            <a:r>
              <a:rPr lang="en-US" dirty="0" err="1" smtClean="0"/>
              <a:t>Michaelis-Menton</a:t>
            </a:r>
            <a:r>
              <a:rPr lang="en-US" dirty="0" smtClean="0"/>
              <a:t> kinetics.  The first step is to write out all the elemental equations.  For reversible reactions,</a:t>
            </a:r>
            <a:r>
              <a:rPr lang="en-US" baseline="0" dirty="0" smtClean="0"/>
              <a:t> the forward and reverse reactions are two distinct reactions.  So, we’d have an E+S to ES step, its reverse reaction, and then ES to E + P.  You could also of course expand this into more intermediate states.  For example, you could include steps of ES going to EP prior to its dissociation.  If the reaction isn’t heavily exothermic, then you may also wish to capture the reverse reaction of E + P going to EP.  Suffice it to say, the first step is to write out the reactions.</a:t>
            </a:r>
            <a:endParaRPr lang="en-US" dirty="0" smtClean="0"/>
          </a:p>
        </p:txBody>
      </p:sp>
      <p:sp>
        <p:nvSpPr>
          <p:cNvPr id="5734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3B742CE-0501-430D-B143-C7C8435CEC16}" type="slidenum">
              <a:rPr lang="en-US" smtClean="0"/>
              <a:pPr fontAlgn="base">
                <a:spcBef>
                  <a:spcPct val="0"/>
                </a:spcBef>
                <a:spcAft>
                  <a:spcPct val="0"/>
                </a:spcAft>
                <a:defRPr/>
              </a:pPr>
              <a:t>5</a:t>
            </a:fld>
            <a:endParaRPr lang="en-US" smtClean="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530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72C2A6E-5BF0-48A6-91C9-436E23958665}" type="slidenum">
              <a:rPr lang="en-US" smtClean="0"/>
              <a:pPr fontAlgn="base">
                <a:spcBef>
                  <a:spcPct val="0"/>
                </a:spcBef>
                <a:spcAft>
                  <a:spcPct val="0"/>
                </a:spcAft>
                <a:defRPr/>
              </a:pPr>
              <a:t>50</a:t>
            </a:fld>
            <a:endParaRPr lang="en-US" smtClean="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bwMode="auto">
          <a:noFill/>
          <a:ln>
            <a:solidFill>
              <a:srgbClr val="000000"/>
            </a:solidFill>
            <a:miter lim="800000"/>
            <a:headEnd/>
            <a:tailEnd/>
          </a:ln>
        </p:spPr>
      </p:sp>
      <p:sp>
        <p:nvSpPr>
          <p:cNvPr id="696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734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3B742CE-0501-430D-B143-C7C8435CEC16}" type="slidenum">
              <a:rPr lang="en-US" smtClean="0"/>
              <a:pPr fontAlgn="base">
                <a:spcBef>
                  <a:spcPct val="0"/>
                </a:spcBef>
                <a:spcAft>
                  <a:spcPct val="0"/>
                </a:spcAft>
                <a:defRPr/>
              </a:pPr>
              <a:t>51</a:t>
            </a:fld>
            <a:endParaRPr lang="en-US" smtClean="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52</a:t>
            </a:fld>
            <a:endParaRPr lang="en-US" smtClean="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bwMode="auto">
          <a:noFill/>
          <a:ln>
            <a:solidFill>
              <a:srgbClr val="000000"/>
            </a:solidFill>
            <a:miter lim="800000"/>
            <a:headEnd/>
            <a:tailEnd/>
          </a:ln>
        </p:spPr>
      </p:sp>
      <p:sp>
        <p:nvSpPr>
          <p:cNvPr id="7168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939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8651F2E-3900-49BD-BD01-FF41A62A5A9A}" type="slidenum">
              <a:rPr lang="en-US" smtClean="0"/>
              <a:pPr fontAlgn="base">
                <a:spcBef>
                  <a:spcPct val="0"/>
                </a:spcBef>
                <a:spcAft>
                  <a:spcPct val="0"/>
                </a:spcAft>
                <a:defRPr/>
              </a:pPr>
              <a:t>53</a:t>
            </a:fld>
            <a:endParaRPr lang="en-US" smtClean="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bwMode="auto">
          <a:noFill/>
          <a:ln>
            <a:solidFill>
              <a:srgbClr val="000000"/>
            </a:solidFill>
            <a:miter lim="800000"/>
            <a:headEnd/>
            <a:tailEnd/>
          </a:ln>
        </p:spPr>
      </p:sp>
      <p:sp>
        <p:nvSpPr>
          <p:cNvPr id="7270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6042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F3B9BA3-BD10-49DC-85BB-0BC7C80CDDC2}" type="slidenum">
              <a:rPr lang="en-US" smtClean="0"/>
              <a:pPr fontAlgn="base">
                <a:spcBef>
                  <a:spcPct val="0"/>
                </a:spcBef>
                <a:spcAft>
                  <a:spcPct val="0"/>
                </a:spcAft>
                <a:defRPr/>
              </a:pPr>
              <a:t>54</a:t>
            </a:fld>
            <a:endParaRPr lang="en-US" smtClean="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p:spPr>
      </p:sp>
      <p:sp>
        <p:nvSpPr>
          <p:cNvPr id="7373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614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48E4C49-9E12-4D98-B294-7EA005C9F7B4}" type="slidenum">
              <a:rPr lang="en-US" smtClean="0"/>
              <a:pPr fontAlgn="base">
                <a:spcBef>
                  <a:spcPct val="0"/>
                </a:spcBef>
                <a:spcAft>
                  <a:spcPct val="0"/>
                </a:spcAft>
                <a:defRPr/>
              </a:pPr>
              <a:t>55</a:t>
            </a:fld>
            <a:endParaRPr lang="en-US" smtClean="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p:spPr>
      </p:sp>
      <p:sp>
        <p:nvSpPr>
          <p:cNvPr id="7475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6246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4318F4A-BB80-4730-9FBE-2A7ED72E586A}" type="slidenum">
              <a:rPr lang="en-US" smtClean="0"/>
              <a:pPr fontAlgn="base">
                <a:spcBef>
                  <a:spcPct val="0"/>
                </a:spcBef>
                <a:spcAft>
                  <a:spcPct val="0"/>
                </a:spcAft>
                <a:defRPr/>
              </a:pPr>
              <a:t>56</a:t>
            </a:fld>
            <a:endParaRPr lang="en-US" smtClean="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bwMode="auto">
          <a:noFill/>
          <a:ln>
            <a:solidFill>
              <a:srgbClr val="000000"/>
            </a:solidFill>
            <a:miter lim="800000"/>
            <a:headEnd/>
            <a:tailEnd/>
          </a:ln>
        </p:spPr>
      </p:sp>
      <p:sp>
        <p:nvSpPr>
          <p:cNvPr id="757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6349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B3143B4-0221-4DE3-83E2-4DAEBA88FEFE}" type="slidenum">
              <a:rPr lang="en-US" smtClean="0"/>
              <a:pPr fontAlgn="base">
                <a:spcBef>
                  <a:spcPct val="0"/>
                </a:spcBef>
                <a:spcAft>
                  <a:spcPct val="0"/>
                </a:spcAft>
                <a:defRPr/>
              </a:pPr>
              <a:t>57</a:t>
            </a:fld>
            <a:endParaRPr lang="en-US" smtClean="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bwMode="auto">
          <a:noFill/>
          <a:ln>
            <a:solidFill>
              <a:srgbClr val="000000"/>
            </a:solidFill>
            <a:miter lim="800000"/>
            <a:headEnd/>
            <a:tailEnd/>
          </a:ln>
        </p:spPr>
      </p:sp>
      <p:sp>
        <p:nvSpPr>
          <p:cNvPr id="7680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506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536DBC2-3BA4-4663-A5A6-80639CAD5069}" type="slidenum">
              <a:rPr lang="en-US" smtClean="0"/>
              <a:pPr fontAlgn="base">
                <a:spcBef>
                  <a:spcPct val="0"/>
                </a:spcBef>
                <a:spcAft>
                  <a:spcPct val="0"/>
                </a:spcAft>
                <a:defRPr/>
              </a:pPr>
              <a:t>58</a:t>
            </a:fld>
            <a:endParaRPr lang="en-US" smtClean="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lide Image Placeholder 1"/>
          <p:cNvSpPr>
            <a:spLocks noGrp="1" noRot="1" noChangeAspect="1" noTextEdit="1"/>
          </p:cNvSpPr>
          <p:nvPr>
            <p:ph type="sldImg"/>
          </p:nvPr>
        </p:nvSpPr>
        <p:spPr bwMode="auto">
          <a:noFill/>
          <a:ln>
            <a:solidFill>
              <a:srgbClr val="000000"/>
            </a:solidFill>
            <a:miter lim="800000"/>
            <a:headEnd/>
            <a:tailEnd/>
          </a:ln>
        </p:spPr>
      </p:sp>
      <p:sp>
        <p:nvSpPr>
          <p:cNvPr id="778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4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79AF506-4AD7-4071-80A7-B12A61D551A8}" type="slidenum">
              <a:rPr lang="en-US" smtClean="0"/>
              <a:pPr fontAlgn="base">
                <a:spcBef>
                  <a:spcPct val="0"/>
                </a:spcBef>
                <a:spcAft>
                  <a:spcPct val="0"/>
                </a:spcAft>
                <a:defRPr/>
              </a:pPr>
              <a:t>60</a:t>
            </a:fld>
            <a:endParaRPr 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smtClean="0"/>
              <a:t>The</a:t>
            </a:r>
            <a:r>
              <a:rPr lang="en-US" baseline="0" dirty="0" smtClean="0"/>
              <a:t> next step is to identify all your distinct species.  Some of these, like E, S, and P are single molecules, while other species like ES will be complexes.  *click* So, in this case there are 4 distinct species whose concentrations we need to follow.</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6</a:t>
            </a:fld>
            <a:endParaRPr lang="en-US" smtClean="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Image Placeholder 1"/>
          <p:cNvSpPr>
            <a:spLocks noGrp="1" noRot="1" noChangeAspect="1" noTextEdit="1"/>
          </p:cNvSpPr>
          <p:nvPr>
            <p:ph type="sldImg"/>
          </p:nvPr>
        </p:nvSpPr>
        <p:spPr bwMode="auto">
          <a:noFill/>
          <a:ln>
            <a:solidFill>
              <a:srgbClr val="000000"/>
            </a:solidFill>
            <a:miter lim="800000"/>
            <a:headEnd/>
            <a:tailEnd/>
          </a:ln>
        </p:spPr>
      </p:sp>
      <p:sp>
        <p:nvSpPr>
          <p:cNvPr id="7885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4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D86047A-3FAB-4F3B-AB2E-8AD7E514E4CF}" type="slidenum">
              <a:rPr lang="en-US" smtClean="0"/>
              <a:pPr fontAlgn="base">
                <a:spcBef>
                  <a:spcPct val="0"/>
                </a:spcBef>
                <a:spcAft>
                  <a:spcPct val="0"/>
                </a:spcAft>
                <a:defRPr/>
              </a:pPr>
              <a:t>61</a:t>
            </a:fld>
            <a:endParaRPr lang="en-US" smtClean="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noTextEdit="1"/>
          </p:cNvSpPr>
          <p:nvPr>
            <p:ph type="sldImg"/>
          </p:nvPr>
        </p:nvSpPr>
        <p:spPr bwMode="auto">
          <a:noFill/>
          <a:ln>
            <a:solidFill>
              <a:srgbClr val="000000"/>
            </a:solidFill>
            <a:miter lim="800000"/>
            <a:headEnd/>
            <a:tailEnd/>
          </a:ln>
        </p:spPr>
      </p:sp>
      <p:sp>
        <p:nvSpPr>
          <p:cNvPr id="7987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4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C7250D-57B6-49B8-8A4B-673EFB432FCD}" type="slidenum">
              <a:rPr lang="en-US" smtClean="0"/>
              <a:pPr fontAlgn="base">
                <a:spcBef>
                  <a:spcPct val="0"/>
                </a:spcBef>
                <a:spcAft>
                  <a:spcPct val="0"/>
                </a:spcAft>
                <a:defRPr/>
              </a:pPr>
              <a:t>62</a:t>
            </a:fld>
            <a:endParaRPr lang="en-US" smtClean="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p:cNvSpPr>
            <a:spLocks noGrp="1" noRot="1" noChangeAspect="1" noTextEdit="1"/>
          </p:cNvSpPr>
          <p:nvPr>
            <p:ph type="sldImg"/>
          </p:nvPr>
        </p:nvSpPr>
        <p:spPr bwMode="auto">
          <a:noFill/>
          <a:ln>
            <a:solidFill>
              <a:srgbClr val="000000"/>
            </a:solidFill>
            <a:miter lim="800000"/>
            <a:headEnd/>
            <a:tailEnd/>
          </a:ln>
        </p:spPr>
      </p:sp>
      <p:sp>
        <p:nvSpPr>
          <p:cNvPr id="8089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4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90D3829-5A4D-43CA-96D5-31BA6941AC55}" type="slidenum">
              <a:rPr lang="en-US" smtClean="0"/>
              <a:pPr fontAlgn="base">
                <a:spcBef>
                  <a:spcPct val="0"/>
                </a:spcBef>
                <a:spcAft>
                  <a:spcPct val="0"/>
                </a:spcAft>
                <a:defRPr/>
              </a:pPr>
              <a:t>63</a:t>
            </a:fld>
            <a:endParaRPr lang="en-US" smtClean="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noTextEdit="1"/>
          </p:cNvSpPr>
          <p:nvPr>
            <p:ph type="sldImg"/>
          </p:nvPr>
        </p:nvSpPr>
        <p:spPr bwMode="auto">
          <a:noFill/>
          <a:ln>
            <a:solidFill>
              <a:srgbClr val="000000"/>
            </a:solidFill>
            <a:miter lim="800000"/>
            <a:headEnd/>
            <a:tailEnd/>
          </a:ln>
        </p:spPr>
      </p:sp>
      <p:sp>
        <p:nvSpPr>
          <p:cNvPr id="8192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4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1AFA05B-DD55-4D71-BAB6-8B8290021A60}" type="slidenum">
              <a:rPr lang="en-US" smtClean="0"/>
              <a:pPr fontAlgn="base">
                <a:spcBef>
                  <a:spcPct val="0"/>
                </a:spcBef>
                <a:spcAft>
                  <a:spcPct val="0"/>
                </a:spcAft>
                <a:defRPr/>
              </a:pPr>
              <a:t>64</a:t>
            </a:fld>
            <a:endParaRPr lang="en-US" smtClean="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p:cNvSpPr>
            <a:spLocks noGrp="1" noRot="1" noChangeAspect="1" noTextEdit="1"/>
          </p:cNvSpPr>
          <p:nvPr>
            <p:ph type="sldImg"/>
          </p:nvPr>
        </p:nvSpPr>
        <p:spPr bwMode="auto">
          <a:noFill/>
          <a:ln>
            <a:solidFill>
              <a:srgbClr val="000000"/>
            </a:solidFill>
            <a:miter lim="800000"/>
            <a:headEnd/>
            <a:tailEnd/>
          </a:ln>
        </p:spPr>
      </p:sp>
      <p:sp>
        <p:nvSpPr>
          <p:cNvPr id="8294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4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A03FF06-6363-45BD-8379-D5BF30D6FB20}" type="slidenum">
              <a:rPr lang="en-US" smtClean="0"/>
              <a:pPr fontAlgn="base">
                <a:spcBef>
                  <a:spcPct val="0"/>
                </a:spcBef>
                <a:spcAft>
                  <a:spcPct val="0"/>
                </a:spcAft>
                <a:defRPr/>
              </a:pPr>
              <a:t>65</a:t>
            </a:fld>
            <a:endParaRPr lang="en-US" smtClean="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Image Placeholder 1"/>
          <p:cNvSpPr>
            <a:spLocks noGrp="1" noRot="1" noChangeAspect="1" noTextEdit="1"/>
          </p:cNvSpPr>
          <p:nvPr>
            <p:ph type="sldImg"/>
          </p:nvPr>
        </p:nvSpPr>
        <p:spPr bwMode="auto">
          <a:noFill/>
          <a:ln>
            <a:solidFill>
              <a:srgbClr val="000000"/>
            </a:solidFill>
            <a:miter lim="800000"/>
            <a:headEnd/>
            <a:tailEnd/>
          </a:ln>
        </p:spPr>
      </p:sp>
      <p:sp>
        <p:nvSpPr>
          <p:cNvPr id="8397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4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4E918A7-336F-493A-B572-10AA9BB09CA9}" type="slidenum">
              <a:rPr lang="en-US" smtClean="0"/>
              <a:pPr fontAlgn="base">
                <a:spcBef>
                  <a:spcPct val="0"/>
                </a:spcBef>
                <a:spcAft>
                  <a:spcPct val="0"/>
                </a:spcAft>
                <a:defRPr/>
              </a:pPr>
              <a:t>66</a:t>
            </a:fld>
            <a:endParaRPr lang="en-US"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smtClean="0"/>
              <a:t>Next we must describe how to update the counts of the various species if a reaction occurs.  If one of the enzymes and one of the substrates bind</a:t>
            </a:r>
            <a:r>
              <a:rPr lang="en-US" baseline="0" dirty="0" smtClean="0"/>
              <a:t> to one another and form an ES complex as shown in the first equation, then the total number of E will decrease by 1, S will decrease by 1, and ES will go up by one.  This is analogous to the stoichiometry matrix we saw in flux balance analysis. *click* We already identified that in total there are 4 distinct species in our system, so there are 4 columns in our matrix and 3 reactions, so 3 rows.  That isn’t a critical point to understand in terms of how the algorithm works, but I point it out to show the relatedness of the two methods in this regard.</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7</a:t>
            </a:fld>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smtClean="0"/>
              <a:t>The last thing</a:t>
            </a:r>
            <a:r>
              <a:rPr lang="en-US" baseline="0" dirty="0" smtClean="0"/>
              <a:t> we need are rate expressions.  More accurately, they are equations that describe the probability that this reaction will occur.  Fortunately, they look the same as elemental rate equations.  So, it is just a rate constant multiplied by the number of each reactant, such as K1 times E times S for our first reaction.</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8</a:t>
            </a:fld>
            <a:endParaRPr lang="en-US"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p:spPr>
      </p:sp>
      <p:sp>
        <p:nvSpPr>
          <p:cNvPr id="706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smtClean="0"/>
              <a:t>Let’s describe what</a:t>
            </a:r>
            <a:r>
              <a:rPr lang="en-US" baseline="0" dirty="0" smtClean="0"/>
              <a:t> happens during this simulation.  I’ve made up some *click*  initial values for each species.  We have 25 E’s, 583 S’s, 5 ES’s, and 13 P’s.  We could have made these values any integer value.  They represent the number of individual molecules or complexes in the system.  *click* We also have an initial time, let’s say 0 milliseconds. We have also chosen an end time for the simulation at 10 milliseconds.</a:t>
            </a:r>
            <a:endParaRPr lang="en-US" dirty="0" smtClean="0"/>
          </a:p>
        </p:txBody>
      </p:sp>
      <p:sp>
        <p:nvSpPr>
          <p:cNvPr id="583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A2F0ED-3B97-4125-8B53-E7BCC056350C}" type="slidenum">
              <a:rPr lang="en-US" smtClean="0"/>
              <a:pPr fontAlgn="base">
                <a:spcBef>
                  <a:spcPct val="0"/>
                </a:spcBef>
                <a:spcAft>
                  <a:spcPct val="0"/>
                </a:spcAft>
                <a:defRPr/>
              </a:pPr>
              <a:t>9</a:t>
            </a:fld>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2395BD42-5B1E-4CCB-8E5A-8BC9E524FBF3}" type="datetimeFigureOut">
              <a:rPr lang="en-US"/>
              <a:pPr>
                <a:defRPr/>
              </a:pPr>
              <a:t>10/27/2013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DF5DE10-10D1-4F45-9489-792CCB58D20B}"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66DF5202-0CB7-4EF6-AFAE-41365B18FE85}" type="datetimeFigureOut">
              <a:rPr lang="en-US"/>
              <a:pPr>
                <a:defRPr/>
              </a:pPr>
              <a:t>10/27/2013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48B1459-1114-40D3-BE8E-5FA31C6CE4F6}"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8DE26FF8-9912-4103-AD5B-57082F6D0283}" type="datetimeFigureOut">
              <a:rPr lang="en-US"/>
              <a:pPr>
                <a:defRPr/>
              </a:pPr>
              <a:t>10/27/2013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42F570E-2CB2-4484-8A67-12F2275220AF}"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fld id="{6E661F6E-733B-C14F-A706-FDEFBFC660E5}" type="datetimeFigureOut">
              <a:rPr lang="en-US"/>
              <a:pPr/>
              <a:t>10/27/2013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7B6D37AD-E84C-DF4E-A5C7-9904ED7AE918}" type="slidenum">
              <a:rPr lang="en-US"/>
              <a:pPr/>
              <a:t>‹#›</a:t>
            </a:fld>
            <a:endParaRPr lang="en-US"/>
          </a:p>
        </p:txBody>
      </p:sp>
    </p:spTree>
    <p:extLst>
      <p:ext uri="{BB962C8B-B14F-4D97-AF65-F5344CB8AC3E}">
        <p14:creationId xmlns:p14="http://schemas.microsoft.com/office/powerpoint/2010/main" val="36846355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9DC307BF-1047-7045-859B-1922D4B6D3FA}" type="datetimeFigureOut">
              <a:rPr lang="en-US"/>
              <a:pPr/>
              <a:t>10/27/2013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B4ECAAF4-605D-2A47-8BBA-21ADB4FF8E3A}" type="slidenum">
              <a:rPr lang="en-US"/>
              <a:pPr/>
              <a:t>‹#›</a:t>
            </a:fld>
            <a:endParaRPr lang="en-US"/>
          </a:p>
        </p:txBody>
      </p:sp>
    </p:spTree>
    <p:extLst>
      <p:ext uri="{BB962C8B-B14F-4D97-AF65-F5344CB8AC3E}">
        <p14:creationId xmlns:p14="http://schemas.microsoft.com/office/powerpoint/2010/main" val="42949113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8BB7575F-5EA2-F345-9A44-AC7CA692CE65}" type="datetimeFigureOut">
              <a:rPr lang="en-US"/>
              <a:pPr/>
              <a:t>10/27/2013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6C962881-2046-C347-B4AD-8E3B6A9CDA5C}" type="slidenum">
              <a:rPr lang="en-US"/>
              <a:pPr/>
              <a:t>‹#›</a:t>
            </a:fld>
            <a:endParaRPr lang="en-US"/>
          </a:p>
        </p:txBody>
      </p:sp>
    </p:spTree>
    <p:extLst>
      <p:ext uri="{BB962C8B-B14F-4D97-AF65-F5344CB8AC3E}">
        <p14:creationId xmlns:p14="http://schemas.microsoft.com/office/powerpoint/2010/main" val="33386872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fld id="{BC7A3FB0-0922-154D-92A4-58AB6C0DA39A}" type="datetimeFigureOut">
              <a:rPr lang="en-US"/>
              <a:pPr/>
              <a:t>10/27/2013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D146B64E-7F46-184D-B8E3-2037E4C62BF8}" type="slidenum">
              <a:rPr lang="en-US"/>
              <a:pPr/>
              <a:t>‹#›</a:t>
            </a:fld>
            <a:endParaRPr lang="en-US"/>
          </a:p>
        </p:txBody>
      </p:sp>
    </p:spTree>
    <p:extLst>
      <p:ext uri="{BB962C8B-B14F-4D97-AF65-F5344CB8AC3E}">
        <p14:creationId xmlns:p14="http://schemas.microsoft.com/office/powerpoint/2010/main" val="24908872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fld id="{44D5BC25-F779-D640-8AD6-0FFB4FC8EF61}" type="datetimeFigureOut">
              <a:rPr lang="en-US"/>
              <a:pPr/>
              <a:t>10/27/2013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fld id="{C3D723B5-A066-3040-9B27-3D5DF8519F45}" type="slidenum">
              <a:rPr lang="en-US"/>
              <a:pPr/>
              <a:t>‹#›</a:t>
            </a:fld>
            <a:endParaRPr lang="en-US"/>
          </a:p>
        </p:txBody>
      </p:sp>
    </p:spTree>
    <p:extLst>
      <p:ext uri="{BB962C8B-B14F-4D97-AF65-F5344CB8AC3E}">
        <p14:creationId xmlns:p14="http://schemas.microsoft.com/office/powerpoint/2010/main" val="33377539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fld id="{FA50B90C-78C2-C444-9E92-B94FFDFCD2F6}" type="datetimeFigureOut">
              <a:rPr lang="en-US"/>
              <a:pPr/>
              <a:t>10/27/2013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fld id="{B2C252C4-9AB7-0A47-AC37-8128412DDE53}" type="slidenum">
              <a:rPr lang="en-US"/>
              <a:pPr/>
              <a:t>‹#›</a:t>
            </a:fld>
            <a:endParaRPr lang="en-US"/>
          </a:p>
        </p:txBody>
      </p:sp>
    </p:spTree>
    <p:extLst>
      <p:ext uri="{BB962C8B-B14F-4D97-AF65-F5344CB8AC3E}">
        <p14:creationId xmlns:p14="http://schemas.microsoft.com/office/powerpoint/2010/main" val="23427344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B1395386-0C3E-184B-8375-06159CD0AF9E}" type="datetimeFigureOut">
              <a:rPr lang="en-US"/>
              <a:pPr/>
              <a:t>10/27/2013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fld id="{3CDE60E8-1729-D14D-B340-8F394A07B3FB}" type="slidenum">
              <a:rPr lang="en-US"/>
              <a:pPr/>
              <a:t>‹#›</a:t>
            </a:fld>
            <a:endParaRPr lang="en-US"/>
          </a:p>
        </p:txBody>
      </p:sp>
    </p:spTree>
    <p:extLst>
      <p:ext uri="{BB962C8B-B14F-4D97-AF65-F5344CB8AC3E}">
        <p14:creationId xmlns:p14="http://schemas.microsoft.com/office/powerpoint/2010/main" val="27818167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A457AAF3-43EA-5545-A540-6AD0BCDBAA40}" type="datetimeFigureOut">
              <a:rPr lang="en-US"/>
              <a:pPr/>
              <a:t>10/27/2013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22B17821-7DD2-5349-83B4-446AAC6C011D}" type="slidenum">
              <a:rPr lang="en-US"/>
              <a:pPr/>
              <a:t>‹#›</a:t>
            </a:fld>
            <a:endParaRPr lang="en-US"/>
          </a:p>
        </p:txBody>
      </p:sp>
    </p:spTree>
    <p:extLst>
      <p:ext uri="{BB962C8B-B14F-4D97-AF65-F5344CB8AC3E}">
        <p14:creationId xmlns:p14="http://schemas.microsoft.com/office/powerpoint/2010/main" val="3229446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ADBBFD7D-1CCA-429B-835F-D1F88A97E97B}" type="datetimeFigureOut">
              <a:rPr lang="en-US"/>
              <a:pPr>
                <a:defRPr/>
              </a:pPr>
              <a:t>10/27/2013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87BE0B0-278C-484F-AB87-B784043B2873}" type="slidenum">
              <a:rPr lang="en-US"/>
              <a:pPr>
                <a:defRPr/>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68874A2C-1EF7-0240-AF5D-206F0C62F362}" type="datetimeFigureOut">
              <a:rPr lang="en-US"/>
              <a:pPr/>
              <a:t>10/27/2013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BCBC143E-A108-2B4F-9D9C-A566D5E30450}" type="slidenum">
              <a:rPr lang="en-US"/>
              <a:pPr/>
              <a:t>‹#›</a:t>
            </a:fld>
            <a:endParaRPr lang="en-US"/>
          </a:p>
        </p:txBody>
      </p:sp>
    </p:spTree>
    <p:extLst>
      <p:ext uri="{BB962C8B-B14F-4D97-AF65-F5344CB8AC3E}">
        <p14:creationId xmlns:p14="http://schemas.microsoft.com/office/powerpoint/2010/main" val="2538948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64BE2357-E967-134E-89DA-B3908E57830C}" type="datetimeFigureOut">
              <a:rPr lang="en-US"/>
              <a:pPr/>
              <a:t>10/27/2013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773B1483-616B-754A-B0D8-6A46C73427A7}" type="slidenum">
              <a:rPr lang="en-US"/>
              <a:pPr/>
              <a:t>‹#›</a:t>
            </a:fld>
            <a:endParaRPr lang="en-US"/>
          </a:p>
        </p:txBody>
      </p:sp>
    </p:spTree>
    <p:extLst>
      <p:ext uri="{BB962C8B-B14F-4D97-AF65-F5344CB8AC3E}">
        <p14:creationId xmlns:p14="http://schemas.microsoft.com/office/powerpoint/2010/main" val="36002870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218ACBDA-10C4-1744-A7E6-5A4DEAE02F2D}" type="datetimeFigureOut">
              <a:rPr lang="en-US"/>
              <a:pPr/>
              <a:t>10/27/2013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6F37C11C-D4D5-EA4A-925E-11E7784A91FF}" type="slidenum">
              <a:rPr lang="en-US"/>
              <a:pPr/>
              <a:t>‹#›</a:t>
            </a:fld>
            <a:endParaRPr lang="en-US"/>
          </a:p>
        </p:txBody>
      </p:sp>
    </p:spTree>
    <p:extLst>
      <p:ext uri="{BB962C8B-B14F-4D97-AF65-F5344CB8AC3E}">
        <p14:creationId xmlns:p14="http://schemas.microsoft.com/office/powerpoint/2010/main" val="28244887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a:defRPr/>
            </a:pPr>
            <a:fld id="{2395BD42-5B1E-4CCB-8E5A-8BC9E524FBF3}" type="datetimeFigureOut">
              <a:rPr lang="en-US" smtClean="0"/>
              <a:pPr>
                <a:defRPr/>
              </a:pPr>
              <a:t>10/27/2013</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DF5DE10-10D1-4F45-9489-792CCB58D20B}" type="slidenum">
              <a:rPr lang="en-US" smtClean="0"/>
              <a:pPr>
                <a:defRPr/>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ADBBFD7D-1CCA-429B-835F-D1F88A97E97B}" type="datetimeFigureOut">
              <a:rPr lang="en-US" smtClean="0"/>
              <a:pPr>
                <a:defRPr/>
              </a:pPr>
              <a:t>10/27/2013</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87BE0B0-278C-484F-AB87-B784043B2873}" type="slidenum">
              <a:rPr lang="en-US" smtClean="0"/>
              <a:pPr>
                <a:defRPr/>
              </a:pPr>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8C59A648-5EA8-49F5-AECB-9B679855EBCD}" type="datetimeFigureOut">
              <a:rPr lang="en-US" smtClean="0"/>
              <a:pPr>
                <a:defRPr/>
              </a:pPr>
              <a:t>10/27/2013</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BA3A482B-D306-4A3C-9152-91676E7AA2D2}" type="slidenum">
              <a:rPr lang="en-US" smtClean="0"/>
              <a:pPr>
                <a:defRPr/>
              </a:pPr>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a:defRPr/>
            </a:pPr>
            <a:fld id="{F9D59695-92C1-46F5-91E2-27082B308E58}" type="datetimeFigureOut">
              <a:rPr lang="en-US" smtClean="0"/>
              <a:pPr>
                <a:defRPr/>
              </a:pPr>
              <a:t>10/27/2013</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1DC4FAC2-3A9D-4241-800D-4F2B201F614F}" type="slidenum">
              <a:rPr lang="en-US" smtClean="0"/>
              <a:pPr>
                <a:defRPr/>
              </a:pPr>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a:defRPr/>
            </a:pPr>
            <a:fld id="{06F192A5-A03D-4BA9-8631-2A5B6D098042}" type="datetimeFigureOut">
              <a:rPr lang="en-US" smtClean="0"/>
              <a:pPr>
                <a:defRPr/>
              </a:pPr>
              <a:t>10/27/2013</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01B931D6-434D-48C2-829B-C82610E99873}" type="slidenum">
              <a:rPr lang="en-US" smtClean="0"/>
              <a:pPr>
                <a:defRPr/>
              </a:pPr>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a:defRPr/>
            </a:pPr>
            <a:fld id="{FDDC8AA3-CC06-47EF-B588-7377D7A3750A}" type="datetimeFigureOut">
              <a:rPr lang="en-US" smtClean="0"/>
              <a:pPr>
                <a:defRPr/>
              </a:pPr>
              <a:t>10/27/2013</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EC025873-D1BE-4AC8-A13A-492EBB2DB6A9}" type="slidenum">
              <a:rPr lang="en-US" smtClean="0"/>
              <a:pPr>
                <a:defRPr/>
              </a:pPr>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1118E155-E388-4781-8DD1-19CEBF68F53F}" type="datetimeFigureOut">
              <a:rPr lang="en-US" smtClean="0"/>
              <a:pPr>
                <a:defRPr/>
              </a:pPr>
              <a:t>10/27/2013</a:t>
            </a:fld>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AE4F4D58-23A0-4A78-9D96-4202208EA971}" type="slidenum">
              <a:rPr lang="en-US" smtClean="0"/>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8C59A648-5EA8-49F5-AECB-9B679855EBCD}" type="datetimeFigureOut">
              <a:rPr lang="en-US"/>
              <a:pPr>
                <a:defRPr/>
              </a:pPr>
              <a:t>10/27/2013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A3A482B-D306-4A3C-9152-91676E7AA2D2}" type="slidenum">
              <a:rPr lang="en-US"/>
              <a:pPr>
                <a:defRPr/>
              </a:pPr>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A7ECB986-D2D0-4260-9FC2-00EFC4601207}" type="datetimeFigureOut">
              <a:rPr lang="en-US" smtClean="0"/>
              <a:pPr>
                <a:defRPr/>
              </a:pPr>
              <a:t>10/27/2013</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E420D3BB-EB1A-4E69-89B6-55575582DC79}" type="slidenum">
              <a:rPr lang="en-US" smtClean="0"/>
              <a:pPr>
                <a:defRPr/>
              </a:pPr>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DCF4995C-588D-4147-9BA8-37D659644B79}" type="datetimeFigureOut">
              <a:rPr lang="en-US" smtClean="0"/>
              <a:pPr>
                <a:defRPr/>
              </a:pPr>
              <a:t>10/27/2013</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0BA932A5-1652-4AEC-9258-0C6B4D57D9A0}" type="slidenum">
              <a:rPr lang="en-US" smtClean="0"/>
              <a:pPr>
                <a:defRPr/>
              </a:pPr>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66DF5202-0CB7-4EF6-AFAE-41365B18FE85}" type="datetimeFigureOut">
              <a:rPr lang="en-US" smtClean="0"/>
              <a:pPr>
                <a:defRPr/>
              </a:pPr>
              <a:t>10/27/2013</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248B1459-1114-40D3-BE8E-5FA31C6CE4F6}" type="slidenum">
              <a:rPr lang="en-US" smtClean="0"/>
              <a:pPr>
                <a:defRPr/>
              </a:pPr>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8DE26FF8-9912-4103-AD5B-57082F6D0283}" type="datetimeFigureOut">
              <a:rPr lang="en-US" smtClean="0"/>
              <a:pPr>
                <a:defRPr/>
              </a:pPr>
              <a:t>10/27/2013</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042F570E-2CB2-4484-8A67-12F2275220AF}" type="slidenum">
              <a:rPr lang="en-US" smtClean="0"/>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F9D59695-92C1-46F5-91E2-27082B308E58}" type="datetimeFigureOut">
              <a:rPr lang="en-US"/>
              <a:pPr>
                <a:defRPr/>
              </a:pPr>
              <a:t>10/27/2013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1DC4FAC2-3A9D-4241-800D-4F2B201F614F}"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06F192A5-A03D-4BA9-8631-2A5B6D098042}" type="datetimeFigureOut">
              <a:rPr lang="en-US"/>
              <a:pPr>
                <a:defRPr/>
              </a:pPr>
              <a:t>10/27/2013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01B931D6-434D-48C2-829B-C82610E99873}"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FDDC8AA3-CC06-47EF-B588-7377D7A3750A}" type="datetimeFigureOut">
              <a:rPr lang="en-US"/>
              <a:pPr>
                <a:defRPr/>
              </a:pPr>
              <a:t>10/27/2013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EC025873-D1BE-4AC8-A13A-492EBB2DB6A9}"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118E155-E388-4781-8DD1-19CEBF68F53F}" type="datetimeFigureOut">
              <a:rPr lang="en-US"/>
              <a:pPr>
                <a:defRPr/>
              </a:pPr>
              <a:t>10/27/2013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AE4F4D58-23A0-4A78-9D96-4202208EA971}"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A7ECB986-D2D0-4260-9FC2-00EFC4601207}" type="datetimeFigureOut">
              <a:rPr lang="en-US"/>
              <a:pPr>
                <a:defRPr/>
              </a:pPr>
              <a:t>10/27/2013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420D3BB-EB1A-4E69-89B6-55575582DC79}"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DCF4995C-588D-4147-9BA8-37D659644B79}" type="datetimeFigureOut">
              <a:rPr lang="en-US"/>
              <a:pPr>
                <a:defRPr/>
              </a:pPr>
              <a:t>10/27/2013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BA932A5-1652-4AEC-9258-0C6B4D57D9A0}"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156358AB-D4E7-4B3E-8A70-182B8C92C5B9}" type="datetimeFigureOut">
              <a:rPr lang="en-US"/>
              <a:pPr>
                <a:defRPr/>
              </a:pPr>
              <a:t>10/27/2013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08BAA87F-DF03-4D43-94C5-61C79CCF8310}"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charset="0"/>
              </a:defRPr>
            </a:lvl1pPr>
          </a:lstStyle>
          <a:p>
            <a:fld id="{8A97DEDD-87D4-6347-8C0D-C214B7ACA969}" type="datetimeFigureOut">
              <a:rPr lang="en-US" smtClean="0">
                <a:ea typeface="ＭＳ Ｐゴシック" charset="0"/>
              </a:rPr>
              <a:pPr/>
              <a:t>10/27/2013</a:t>
            </a:fld>
            <a:endParaRPr lang="en-US" smtClean="0">
              <a:ea typeface="ＭＳ Ｐゴシック" charset="0"/>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charset="0"/>
              </a:defRPr>
            </a:lvl1pPr>
          </a:lstStyle>
          <a:p>
            <a:fld id="{9547892A-65D3-A44C-B140-D977607A0C7A}" type="slidenum">
              <a:rPr lang="en-US" smtClean="0">
                <a:ea typeface="ＭＳ Ｐゴシック" charset="0"/>
              </a:rPr>
              <a:pPr/>
              <a:t>‹#›</a:t>
            </a:fld>
            <a:endParaRPr lang="en-US" smtClean="0">
              <a:ea typeface="ＭＳ Ｐゴシック" charset="0"/>
            </a:endParaRPr>
          </a:p>
        </p:txBody>
      </p:sp>
    </p:spTree>
    <p:extLst>
      <p:ext uri="{BB962C8B-B14F-4D97-AF65-F5344CB8AC3E}">
        <p14:creationId xmlns:p14="http://schemas.microsoft.com/office/powerpoint/2010/main" val="26470469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4400" kern="1200">
          <a:solidFill>
            <a:schemeClr val="tx1"/>
          </a:solidFill>
          <a:latin typeface="+mj-lt"/>
          <a:ea typeface="ＭＳ Ｐゴシック" charset="0"/>
          <a:cs typeface="+mj-cs"/>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156358AB-D4E7-4B3E-8A70-182B8C92C5B9}" type="datetimeFigureOut">
              <a:rPr lang="en-US" smtClean="0"/>
              <a:pPr>
                <a:defRPr/>
              </a:pPr>
              <a:t>10/27/2013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08BAA87F-DF03-4D43-94C5-61C79CCF8310}" type="slidenum">
              <a:rPr lang="en-US" smtClean="0"/>
              <a:pPr>
                <a:defRPr/>
              </a:pPr>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4.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3.xml"/><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3.xml"/><Relationship Id="rId1" Type="http://schemas.openxmlformats.org/officeDocument/2006/relationships/tags" Target="../tags/tag6.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tags" Target="../tags/tag7.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7.png"/><Relationship Id="rId5" Type="http://schemas.openxmlformats.org/officeDocument/2006/relationships/hyperlink" Target="http://cmol.nbi.dk/models/RibosomeTraffic/RibosomeTraffic.html" TargetMode="External"/><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tags" Target="../tags/tag8.xml"/><Relationship Id="rId5" Type="http://schemas.openxmlformats.org/officeDocument/2006/relationships/image" Target="../media/image10.png"/><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www.oracle.com/technetwork/java/javase/downloads/jdk-netbeans-jsp-142931.html"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netbeans.org/downloads/"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vn.code.sf.net/p/andersonlab/code/"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math.hws.edu/javanotes/"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ags" Target="../tags/tag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3.xml"/><Relationship Id="rId1" Type="http://schemas.openxmlformats.org/officeDocument/2006/relationships/tags" Target="../tags/tag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3.xml"/><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2530" name="TextBox 4"/>
          <p:cNvSpPr txBox="1">
            <a:spLocks noChangeArrowheads="1"/>
          </p:cNvSpPr>
          <p:nvPr/>
        </p:nvSpPr>
        <p:spPr bwMode="auto">
          <a:xfrm>
            <a:off x="1295400" y="2506662"/>
            <a:ext cx="6858000" cy="769938"/>
          </a:xfrm>
          <a:prstGeom prst="rect">
            <a:avLst/>
          </a:prstGeom>
          <a:noFill/>
          <a:ln w="9525">
            <a:noFill/>
            <a:miter lim="800000"/>
            <a:headEnd/>
            <a:tailEnd/>
          </a:ln>
        </p:spPr>
        <p:txBody>
          <a:bodyPr>
            <a:spAutoFit/>
          </a:bodyPr>
          <a:lstStyle/>
          <a:p>
            <a:r>
              <a:rPr lang="en-US" sz="4400" dirty="0">
                <a:solidFill>
                  <a:schemeClr val="bg1"/>
                </a:solidFill>
                <a:latin typeface="Rockwell Extra Bold" pitchFamily="18" charset="0"/>
              </a:rPr>
              <a:t>Gillespie Algorithm</a:t>
            </a:r>
            <a:endParaRPr lang="en-US" sz="3200" dirty="0">
              <a:solidFill>
                <a:schemeClr val="bg1"/>
              </a:solidFill>
              <a:latin typeface="Rockwell Extra Bold" pitchFamily="18" charset="0"/>
            </a:endParaRPr>
          </a:p>
        </p:txBody>
      </p:sp>
    </p:spTree>
    <p:extLst>
      <p:ext uri="{BB962C8B-B14F-4D97-AF65-F5344CB8AC3E}">
        <p14:creationId xmlns:p14="http://schemas.microsoft.com/office/powerpoint/2010/main" val="38305295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smtClean="0">
                <a:latin typeface="Rockwell Extra Bold" pitchFamily="18" charset="0"/>
              </a:rPr>
              <a:t>Choosing the Reaction.</a:t>
            </a:r>
            <a:endParaRPr lang="en-US" sz="2800" i="1" dirty="0">
              <a:latin typeface="Rockwell Extra Bold" pitchFamily="18" charset="0"/>
            </a:endParaRP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2305929"/>
            <a:ext cx="3779520" cy="66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 y="3886199"/>
            <a:ext cx="3779520" cy="497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4800" y="5257799"/>
            <a:ext cx="3779520" cy="45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486400" y="1274715"/>
            <a:ext cx="3276600" cy="4832092"/>
          </a:xfrm>
          <a:prstGeom prst="rect">
            <a:avLst/>
          </a:prstGeom>
          <a:noFill/>
        </p:spPr>
        <p:txBody>
          <a:bodyPr wrap="square" rtlCol="0">
            <a:spAutoFit/>
          </a:bodyPr>
          <a:lstStyle/>
          <a:p>
            <a:r>
              <a:rPr lang="en-US" sz="2800" dirty="0" smtClean="0">
                <a:solidFill>
                  <a:schemeClr val="accent1"/>
                </a:solidFill>
              </a:rPr>
              <a:t>E:    25</a:t>
            </a:r>
          </a:p>
          <a:p>
            <a:endParaRPr lang="en-US" sz="2800" dirty="0" smtClean="0">
              <a:solidFill>
                <a:schemeClr val="accent1"/>
              </a:solidFill>
            </a:endParaRPr>
          </a:p>
          <a:p>
            <a:r>
              <a:rPr lang="en-US" sz="2800" dirty="0" smtClean="0">
                <a:solidFill>
                  <a:schemeClr val="accent1"/>
                </a:solidFill>
              </a:rPr>
              <a:t>S:     583</a:t>
            </a:r>
          </a:p>
          <a:p>
            <a:endParaRPr lang="en-US" sz="2800" dirty="0" smtClean="0">
              <a:solidFill>
                <a:schemeClr val="accent1"/>
              </a:solidFill>
            </a:endParaRPr>
          </a:p>
          <a:p>
            <a:r>
              <a:rPr lang="en-US" sz="2800" dirty="0" smtClean="0">
                <a:solidFill>
                  <a:schemeClr val="accent1"/>
                </a:solidFill>
              </a:rPr>
              <a:t>ES:   5</a:t>
            </a:r>
          </a:p>
          <a:p>
            <a:endParaRPr lang="en-US" sz="2800" dirty="0" smtClean="0">
              <a:solidFill>
                <a:schemeClr val="accent1"/>
              </a:solidFill>
            </a:endParaRPr>
          </a:p>
          <a:p>
            <a:r>
              <a:rPr lang="en-US" sz="2800" dirty="0" smtClean="0">
                <a:solidFill>
                  <a:schemeClr val="accent1"/>
                </a:solidFill>
              </a:rPr>
              <a:t>P:     13</a:t>
            </a:r>
          </a:p>
          <a:p>
            <a:endParaRPr lang="en-US" sz="2800" dirty="0">
              <a:solidFill>
                <a:schemeClr val="accent1"/>
              </a:solidFill>
            </a:endParaRPr>
          </a:p>
          <a:p>
            <a:endParaRPr lang="en-US" sz="2800" dirty="0" smtClean="0">
              <a:solidFill>
                <a:schemeClr val="accent1"/>
              </a:solidFill>
            </a:endParaRPr>
          </a:p>
          <a:p>
            <a:r>
              <a:rPr lang="en-US" sz="2800" dirty="0" smtClean="0">
                <a:solidFill>
                  <a:schemeClr val="tx2">
                    <a:lumMod val="50000"/>
                  </a:schemeClr>
                </a:solidFill>
              </a:rPr>
              <a:t>Time:  0 </a:t>
            </a:r>
            <a:r>
              <a:rPr lang="en-US" sz="2800" dirty="0" err="1" smtClean="0">
                <a:solidFill>
                  <a:schemeClr val="tx2">
                    <a:lumMod val="50000"/>
                  </a:schemeClr>
                </a:solidFill>
              </a:rPr>
              <a:t>msec</a:t>
            </a:r>
            <a:endParaRPr lang="en-US" sz="2800" dirty="0" smtClean="0">
              <a:solidFill>
                <a:schemeClr val="tx2">
                  <a:lumMod val="50000"/>
                </a:schemeClr>
              </a:solidFill>
            </a:endParaRPr>
          </a:p>
          <a:p>
            <a:r>
              <a:rPr lang="en-US" sz="2800" dirty="0" err="1" smtClean="0">
                <a:solidFill>
                  <a:schemeClr val="tx2">
                    <a:lumMod val="50000"/>
                  </a:schemeClr>
                </a:solidFill>
              </a:rPr>
              <a:t>Endtime</a:t>
            </a:r>
            <a:r>
              <a:rPr lang="en-US" sz="2800" dirty="0" smtClean="0">
                <a:solidFill>
                  <a:schemeClr val="tx2">
                    <a:lumMod val="50000"/>
                  </a:schemeClr>
                </a:solidFill>
              </a:rPr>
              <a:t>:  10 </a:t>
            </a:r>
            <a:r>
              <a:rPr lang="en-US" sz="2800" dirty="0" err="1" smtClean="0">
                <a:solidFill>
                  <a:schemeClr val="tx2">
                    <a:lumMod val="50000"/>
                  </a:schemeClr>
                </a:solidFill>
              </a:rPr>
              <a:t>msec</a:t>
            </a:r>
            <a:endParaRPr lang="en-US" sz="2800" dirty="0">
              <a:solidFill>
                <a:schemeClr val="tx2">
                  <a:lumMod val="50000"/>
                </a:schemeClr>
              </a:solidFill>
            </a:endParaRPr>
          </a:p>
        </p:txBody>
      </p:sp>
      <p:sp>
        <p:nvSpPr>
          <p:cNvPr id="7" name="TextBox 6"/>
          <p:cNvSpPr txBox="1"/>
          <p:nvPr/>
        </p:nvSpPr>
        <p:spPr>
          <a:xfrm>
            <a:off x="1752600" y="3239405"/>
            <a:ext cx="2438400" cy="2862322"/>
          </a:xfrm>
          <a:prstGeom prst="rect">
            <a:avLst/>
          </a:prstGeom>
          <a:noFill/>
        </p:spPr>
        <p:txBody>
          <a:bodyPr wrap="square" rtlCol="0">
            <a:spAutoFit/>
          </a:bodyPr>
          <a:lstStyle/>
          <a:p>
            <a:r>
              <a:rPr lang="en-US" dirty="0">
                <a:solidFill>
                  <a:schemeClr val="accent1"/>
                </a:solidFill>
              </a:rPr>
              <a:t>k</a:t>
            </a:r>
            <a:r>
              <a:rPr lang="en-US" baseline="-25000" dirty="0" smtClean="0">
                <a:solidFill>
                  <a:schemeClr val="accent1"/>
                </a:solidFill>
              </a:rPr>
              <a:t>1</a:t>
            </a:r>
            <a:r>
              <a:rPr lang="en-US" dirty="0" smtClean="0">
                <a:solidFill>
                  <a:schemeClr val="accent1"/>
                </a:solidFill>
              </a:rPr>
              <a:t>*E*S;</a:t>
            </a: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a:solidFill>
                  <a:schemeClr val="accent1"/>
                </a:solidFill>
              </a:rPr>
              <a:t>k</a:t>
            </a:r>
            <a:r>
              <a:rPr lang="en-US" baseline="-25000" dirty="0">
                <a:solidFill>
                  <a:schemeClr val="accent1"/>
                </a:solidFill>
              </a:rPr>
              <a:t>2</a:t>
            </a:r>
            <a:r>
              <a:rPr lang="en-US" dirty="0" smtClean="0">
                <a:solidFill>
                  <a:schemeClr val="accent1"/>
                </a:solidFill>
              </a:rPr>
              <a:t>*ES;</a:t>
            </a:r>
          </a:p>
          <a:p>
            <a:endParaRPr lang="en-US" dirty="0">
              <a:solidFill>
                <a:schemeClr val="accent1"/>
              </a:solidFill>
            </a:endParaRP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a:solidFill>
                  <a:schemeClr val="accent1"/>
                </a:solidFill>
              </a:rPr>
              <a:t>k</a:t>
            </a:r>
            <a:r>
              <a:rPr lang="en-US" baseline="-25000" dirty="0">
                <a:solidFill>
                  <a:schemeClr val="accent1"/>
                </a:solidFill>
              </a:rPr>
              <a:t>3</a:t>
            </a:r>
            <a:r>
              <a:rPr lang="en-US" dirty="0" smtClean="0">
                <a:solidFill>
                  <a:schemeClr val="accent1"/>
                </a:solidFill>
              </a:rPr>
              <a:t>*ES;</a:t>
            </a:r>
            <a:endParaRPr lang="en-US" dirty="0">
              <a:solidFill>
                <a:schemeClr val="accent1"/>
              </a:solidFill>
            </a:endParaRPr>
          </a:p>
        </p:txBody>
      </p:sp>
      <p:sp>
        <p:nvSpPr>
          <p:cNvPr id="3" name="Rectangle 2"/>
          <p:cNvSpPr/>
          <p:nvPr/>
        </p:nvSpPr>
        <p:spPr>
          <a:xfrm>
            <a:off x="762000" y="3690761"/>
            <a:ext cx="3429000" cy="1109839"/>
          </a:xfrm>
          <a:prstGeom prst="rect">
            <a:avLst/>
          </a:prstGeom>
          <a:solidFill>
            <a:schemeClr val="accent6">
              <a:lumMod val="75000"/>
              <a:alpha val="3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45282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smtClean="0">
                <a:latin typeface="Rockwell Extra Bold" pitchFamily="18" charset="0"/>
              </a:rPr>
              <a:t>Updating Values</a:t>
            </a:r>
            <a:endParaRPr lang="en-US" sz="2800" i="1" dirty="0">
              <a:latin typeface="Rockwell Extra Bold" pitchFamily="18" charset="0"/>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2305929"/>
            <a:ext cx="3779520" cy="66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3886199"/>
            <a:ext cx="3779520" cy="497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 y="5257799"/>
            <a:ext cx="3779520" cy="45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486400" y="1274715"/>
            <a:ext cx="3276600" cy="4832092"/>
          </a:xfrm>
          <a:prstGeom prst="rect">
            <a:avLst/>
          </a:prstGeom>
          <a:noFill/>
        </p:spPr>
        <p:txBody>
          <a:bodyPr wrap="square" rtlCol="0">
            <a:spAutoFit/>
          </a:bodyPr>
          <a:lstStyle/>
          <a:p>
            <a:r>
              <a:rPr lang="en-US" sz="2800" dirty="0" smtClean="0">
                <a:solidFill>
                  <a:schemeClr val="accent1"/>
                </a:solidFill>
              </a:rPr>
              <a:t>E:    25</a:t>
            </a:r>
          </a:p>
          <a:p>
            <a:endParaRPr lang="en-US" sz="2800" dirty="0" smtClean="0">
              <a:solidFill>
                <a:schemeClr val="accent1"/>
              </a:solidFill>
            </a:endParaRPr>
          </a:p>
          <a:p>
            <a:r>
              <a:rPr lang="en-US" sz="2800" dirty="0" smtClean="0">
                <a:solidFill>
                  <a:schemeClr val="accent1"/>
                </a:solidFill>
              </a:rPr>
              <a:t>S:     583</a:t>
            </a:r>
          </a:p>
          <a:p>
            <a:endParaRPr lang="en-US" sz="2800" dirty="0" smtClean="0">
              <a:solidFill>
                <a:schemeClr val="accent1"/>
              </a:solidFill>
            </a:endParaRPr>
          </a:p>
          <a:p>
            <a:r>
              <a:rPr lang="en-US" sz="2800" dirty="0" smtClean="0">
                <a:solidFill>
                  <a:schemeClr val="accent1"/>
                </a:solidFill>
              </a:rPr>
              <a:t>ES:   5</a:t>
            </a:r>
          </a:p>
          <a:p>
            <a:endParaRPr lang="en-US" sz="2800" dirty="0" smtClean="0">
              <a:solidFill>
                <a:schemeClr val="accent1"/>
              </a:solidFill>
            </a:endParaRPr>
          </a:p>
          <a:p>
            <a:r>
              <a:rPr lang="en-US" sz="2800" dirty="0" smtClean="0">
                <a:solidFill>
                  <a:schemeClr val="accent1"/>
                </a:solidFill>
              </a:rPr>
              <a:t>P:     13</a:t>
            </a:r>
          </a:p>
          <a:p>
            <a:endParaRPr lang="en-US" sz="2800" dirty="0">
              <a:solidFill>
                <a:schemeClr val="accent1"/>
              </a:solidFill>
            </a:endParaRPr>
          </a:p>
          <a:p>
            <a:endParaRPr lang="en-US" sz="2800" dirty="0" smtClean="0">
              <a:solidFill>
                <a:schemeClr val="accent1"/>
              </a:solidFill>
            </a:endParaRPr>
          </a:p>
          <a:p>
            <a:r>
              <a:rPr lang="en-US" sz="2800" dirty="0" smtClean="0">
                <a:solidFill>
                  <a:schemeClr val="tx2">
                    <a:lumMod val="50000"/>
                  </a:schemeClr>
                </a:solidFill>
              </a:rPr>
              <a:t>Time:  0 </a:t>
            </a:r>
            <a:r>
              <a:rPr lang="en-US" sz="2800" dirty="0" err="1" smtClean="0">
                <a:solidFill>
                  <a:schemeClr val="tx2">
                    <a:lumMod val="50000"/>
                  </a:schemeClr>
                </a:solidFill>
              </a:rPr>
              <a:t>msec</a:t>
            </a:r>
            <a:endParaRPr lang="en-US" sz="2800" dirty="0" smtClean="0">
              <a:solidFill>
                <a:schemeClr val="tx2">
                  <a:lumMod val="50000"/>
                </a:schemeClr>
              </a:solidFill>
            </a:endParaRPr>
          </a:p>
          <a:p>
            <a:r>
              <a:rPr lang="en-US" sz="2800" dirty="0" err="1" smtClean="0">
                <a:solidFill>
                  <a:schemeClr val="tx2">
                    <a:lumMod val="50000"/>
                  </a:schemeClr>
                </a:solidFill>
              </a:rPr>
              <a:t>Endtime</a:t>
            </a:r>
            <a:r>
              <a:rPr lang="en-US" sz="2800" dirty="0" smtClean="0">
                <a:solidFill>
                  <a:schemeClr val="tx2">
                    <a:lumMod val="50000"/>
                  </a:schemeClr>
                </a:solidFill>
              </a:rPr>
              <a:t>:  10 </a:t>
            </a:r>
            <a:r>
              <a:rPr lang="en-US" sz="2800" dirty="0" err="1" smtClean="0">
                <a:solidFill>
                  <a:schemeClr val="tx2">
                    <a:lumMod val="50000"/>
                  </a:schemeClr>
                </a:solidFill>
              </a:rPr>
              <a:t>msec</a:t>
            </a:r>
            <a:endParaRPr lang="en-US" sz="2800" dirty="0">
              <a:solidFill>
                <a:schemeClr val="tx2">
                  <a:lumMod val="50000"/>
                </a:schemeClr>
              </a:solidFill>
            </a:endParaRPr>
          </a:p>
        </p:txBody>
      </p:sp>
      <p:sp>
        <p:nvSpPr>
          <p:cNvPr id="8" name="TextBox 7"/>
          <p:cNvSpPr txBox="1"/>
          <p:nvPr/>
        </p:nvSpPr>
        <p:spPr>
          <a:xfrm>
            <a:off x="1828800" y="3048000"/>
            <a:ext cx="2667000" cy="3139321"/>
          </a:xfrm>
          <a:prstGeom prst="rect">
            <a:avLst/>
          </a:prstGeom>
          <a:noFill/>
        </p:spPr>
        <p:txBody>
          <a:bodyPr wrap="square" rtlCol="0">
            <a:spAutoFit/>
          </a:bodyPr>
          <a:lstStyle/>
          <a:p>
            <a:r>
              <a:rPr lang="en-US" dirty="0" smtClean="0">
                <a:solidFill>
                  <a:schemeClr val="accent1"/>
                </a:solidFill>
              </a:rPr>
              <a:t>E--; S--; ES++;</a:t>
            </a:r>
          </a:p>
          <a:p>
            <a:endParaRPr lang="en-US" dirty="0">
              <a:solidFill>
                <a:schemeClr val="accent1"/>
              </a:solidFill>
            </a:endParaRP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smtClean="0">
                <a:solidFill>
                  <a:schemeClr val="accent1"/>
                </a:solidFill>
              </a:rPr>
              <a:t>ES--; E++; S++;</a:t>
            </a:r>
          </a:p>
          <a:p>
            <a:endParaRPr lang="en-US" dirty="0">
              <a:solidFill>
                <a:schemeClr val="accent1"/>
              </a:solidFill>
            </a:endParaRP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smtClean="0">
                <a:solidFill>
                  <a:schemeClr val="accent1"/>
                </a:solidFill>
              </a:rPr>
              <a:t>ES--; E++; P++;</a:t>
            </a:r>
            <a:endParaRPr lang="en-US" dirty="0">
              <a:solidFill>
                <a:schemeClr val="accent1"/>
              </a:solidFill>
            </a:endParaRPr>
          </a:p>
        </p:txBody>
      </p:sp>
      <p:sp>
        <p:nvSpPr>
          <p:cNvPr id="9" name="Rectangle 8"/>
          <p:cNvSpPr/>
          <p:nvPr/>
        </p:nvSpPr>
        <p:spPr>
          <a:xfrm>
            <a:off x="762000" y="3690761"/>
            <a:ext cx="3429000" cy="1109839"/>
          </a:xfrm>
          <a:prstGeom prst="rect">
            <a:avLst/>
          </a:prstGeom>
          <a:solidFill>
            <a:schemeClr val="accent6">
              <a:lumMod val="75000"/>
              <a:alpha val="3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696121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smtClean="0">
                <a:latin typeface="Rockwell Extra Bold" pitchFamily="18" charset="0"/>
              </a:rPr>
              <a:t>Updating Values</a:t>
            </a:r>
            <a:endParaRPr lang="en-US" sz="2800" i="1" dirty="0">
              <a:latin typeface="Rockwell Extra Bold" pitchFamily="18" charset="0"/>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2305929"/>
            <a:ext cx="3779520" cy="66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3886199"/>
            <a:ext cx="3779520" cy="497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 y="5257799"/>
            <a:ext cx="3779520" cy="45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486400" y="1274715"/>
            <a:ext cx="3276600" cy="4832092"/>
          </a:xfrm>
          <a:prstGeom prst="rect">
            <a:avLst/>
          </a:prstGeom>
          <a:noFill/>
        </p:spPr>
        <p:txBody>
          <a:bodyPr wrap="square" rtlCol="0">
            <a:spAutoFit/>
          </a:bodyPr>
          <a:lstStyle/>
          <a:p>
            <a:r>
              <a:rPr lang="en-US" sz="2800" dirty="0" smtClean="0">
                <a:solidFill>
                  <a:schemeClr val="accent1"/>
                </a:solidFill>
              </a:rPr>
              <a:t>E:    26</a:t>
            </a:r>
          </a:p>
          <a:p>
            <a:endParaRPr lang="en-US" sz="2800" dirty="0" smtClean="0">
              <a:solidFill>
                <a:schemeClr val="accent1"/>
              </a:solidFill>
            </a:endParaRPr>
          </a:p>
          <a:p>
            <a:r>
              <a:rPr lang="en-US" sz="2800" dirty="0" smtClean="0">
                <a:solidFill>
                  <a:schemeClr val="accent1"/>
                </a:solidFill>
              </a:rPr>
              <a:t>S:     584</a:t>
            </a:r>
          </a:p>
          <a:p>
            <a:endParaRPr lang="en-US" sz="2800" dirty="0" smtClean="0">
              <a:solidFill>
                <a:schemeClr val="accent1"/>
              </a:solidFill>
            </a:endParaRPr>
          </a:p>
          <a:p>
            <a:r>
              <a:rPr lang="en-US" sz="2800" dirty="0" smtClean="0">
                <a:solidFill>
                  <a:schemeClr val="accent1"/>
                </a:solidFill>
              </a:rPr>
              <a:t>ES:   4</a:t>
            </a:r>
          </a:p>
          <a:p>
            <a:endParaRPr lang="en-US" sz="2800" dirty="0" smtClean="0">
              <a:solidFill>
                <a:schemeClr val="accent1"/>
              </a:solidFill>
            </a:endParaRPr>
          </a:p>
          <a:p>
            <a:r>
              <a:rPr lang="en-US" sz="2800" dirty="0" smtClean="0">
                <a:solidFill>
                  <a:schemeClr val="accent1"/>
                </a:solidFill>
              </a:rPr>
              <a:t>P:     13</a:t>
            </a:r>
          </a:p>
          <a:p>
            <a:endParaRPr lang="en-US" sz="2800" dirty="0">
              <a:solidFill>
                <a:schemeClr val="accent1"/>
              </a:solidFill>
            </a:endParaRPr>
          </a:p>
          <a:p>
            <a:endParaRPr lang="en-US" sz="2800" dirty="0" smtClean="0">
              <a:solidFill>
                <a:schemeClr val="accent1"/>
              </a:solidFill>
            </a:endParaRPr>
          </a:p>
          <a:p>
            <a:r>
              <a:rPr lang="en-US" sz="2800" dirty="0" smtClean="0">
                <a:solidFill>
                  <a:schemeClr val="tx2">
                    <a:lumMod val="50000"/>
                  </a:schemeClr>
                </a:solidFill>
              </a:rPr>
              <a:t>Time:  0 </a:t>
            </a:r>
            <a:r>
              <a:rPr lang="en-US" sz="2800" dirty="0" err="1" smtClean="0">
                <a:solidFill>
                  <a:schemeClr val="tx2">
                    <a:lumMod val="50000"/>
                  </a:schemeClr>
                </a:solidFill>
              </a:rPr>
              <a:t>msec</a:t>
            </a:r>
            <a:endParaRPr lang="en-US" sz="2800" dirty="0" smtClean="0">
              <a:solidFill>
                <a:schemeClr val="tx2">
                  <a:lumMod val="50000"/>
                </a:schemeClr>
              </a:solidFill>
            </a:endParaRPr>
          </a:p>
          <a:p>
            <a:r>
              <a:rPr lang="en-US" sz="2800" dirty="0" err="1" smtClean="0">
                <a:solidFill>
                  <a:schemeClr val="tx2">
                    <a:lumMod val="50000"/>
                  </a:schemeClr>
                </a:solidFill>
              </a:rPr>
              <a:t>Endtime</a:t>
            </a:r>
            <a:r>
              <a:rPr lang="en-US" sz="2800" dirty="0" smtClean="0">
                <a:solidFill>
                  <a:schemeClr val="tx2">
                    <a:lumMod val="50000"/>
                  </a:schemeClr>
                </a:solidFill>
              </a:rPr>
              <a:t>:  10 </a:t>
            </a:r>
            <a:r>
              <a:rPr lang="en-US" sz="2800" dirty="0" err="1" smtClean="0">
                <a:solidFill>
                  <a:schemeClr val="tx2">
                    <a:lumMod val="50000"/>
                  </a:schemeClr>
                </a:solidFill>
              </a:rPr>
              <a:t>msec</a:t>
            </a:r>
            <a:endParaRPr lang="en-US" sz="2800" dirty="0">
              <a:solidFill>
                <a:schemeClr val="tx2">
                  <a:lumMod val="50000"/>
                </a:schemeClr>
              </a:solidFill>
            </a:endParaRPr>
          </a:p>
        </p:txBody>
      </p:sp>
      <p:sp>
        <p:nvSpPr>
          <p:cNvPr id="8" name="TextBox 7"/>
          <p:cNvSpPr txBox="1"/>
          <p:nvPr/>
        </p:nvSpPr>
        <p:spPr>
          <a:xfrm>
            <a:off x="1828800" y="3048000"/>
            <a:ext cx="2667000" cy="3139321"/>
          </a:xfrm>
          <a:prstGeom prst="rect">
            <a:avLst/>
          </a:prstGeom>
          <a:noFill/>
        </p:spPr>
        <p:txBody>
          <a:bodyPr wrap="square" rtlCol="0">
            <a:spAutoFit/>
          </a:bodyPr>
          <a:lstStyle/>
          <a:p>
            <a:r>
              <a:rPr lang="en-US" dirty="0" smtClean="0">
                <a:solidFill>
                  <a:schemeClr val="accent1"/>
                </a:solidFill>
              </a:rPr>
              <a:t>E--; S--; ES++;</a:t>
            </a:r>
          </a:p>
          <a:p>
            <a:endParaRPr lang="en-US" dirty="0">
              <a:solidFill>
                <a:schemeClr val="accent1"/>
              </a:solidFill>
            </a:endParaRP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smtClean="0">
                <a:solidFill>
                  <a:schemeClr val="accent1"/>
                </a:solidFill>
              </a:rPr>
              <a:t>ES--; E++; S++;</a:t>
            </a:r>
          </a:p>
          <a:p>
            <a:endParaRPr lang="en-US" dirty="0">
              <a:solidFill>
                <a:schemeClr val="accent1"/>
              </a:solidFill>
            </a:endParaRP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smtClean="0">
                <a:solidFill>
                  <a:schemeClr val="accent1"/>
                </a:solidFill>
              </a:rPr>
              <a:t>ES--; E++; P++;</a:t>
            </a:r>
            <a:endParaRPr lang="en-US" dirty="0">
              <a:solidFill>
                <a:schemeClr val="accent1"/>
              </a:solidFill>
            </a:endParaRPr>
          </a:p>
        </p:txBody>
      </p:sp>
      <p:sp>
        <p:nvSpPr>
          <p:cNvPr id="9" name="Rectangle 8"/>
          <p:cNvSpPr/>
          <p:nvPr/>
        </p:nvSpPr>
        <p:spPr>
          <a:xfrm>
            <a:off x="762000" y="3690761"/>
            <a:ext cx="3429000" cy="1109839"/>
          </a:xfrm>
          <a:prstGeom prst="rect">
            <a:avLst/>
          </a:prstGeom>
          <a:solidFill>
            <a:schemeClr val="accent6">
              <a:lumMod val="75000"/>
              <a:alpha val="3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1575339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smtClean="0">
                <a:latin typeface="Rockwell Extra Bold" pitchFamily="18" charset="0"/>
              </a:rPr>
              <a:t>Updating Values</a:t>
            </a:r>
            <a:endParaRPr lang="en-US" sz="2800" i="1" dirty="0">
              <a:latin typeface="Rockwell Extra Bold" pitchFamily="18" charset="0"/>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2305929"/>
            <a:ext cx="3779520" cy="66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3886199"/>
            <a:ext cx="3779520" cy="497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 y="5257799"/>
            <a:ext cx="3779520" cy="45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486400" y="1274715"/>
            <a:ext cx="3276600" cy="4832092"/>
          </a:xfrm>
          <a:prstGeom prst="rect">
            <a:avLst/>
          </a:prstGeom>
          <a:noFill/>
        </p:spPr>
        <p:txBody>
          <a:bodyPr wrap="square" rtlCol="0">
            <a:spAutoFit/>
          </a:bodyPr>
          <a:lstStyle/>
          <a:p>
            <a:r>
              <a:rPr lang="en-US" sz="2800" dirty="0" smtClean="0">
                <a:solidFill>
                  <a:schemeClr val="accent1"/>
                </a:solidFill>
              </a:rPr>
              <a:t>E:    26</a:t>
            </a:r>
          </a:p>
          <a:p>
            <a:endParaRPr lang="en-US" sz="2800" dirty="0" smtClean="0">
              <a:solidFill>
                <a:schemeClr val="accent1"/>
              </a:solidFill>
            </a:endParaRPr>
          </a:p>
          <a:p>
            <a:r>
              <a:rPr lang="en-US" sz="2800" dirty="0" smtClean="0">
                <a:solidFill>
                  <a:schemeClr val="accent1"/>
                </a:solidFill>
              </a:rPr>
              <a:t>S:     584</a:t>
            </a:r>
          </a:p>
          <a:p>
            <a:endParaRPr lang="en-US" sz="2800" dirty="0" smtClean="0">
              <a:solidFill>
                <a:schemeClr val="accent1"/>
              </a:solidFill>
            </a:endParaRPr>
          </a:p>
          <a:p>
            <a:r>
              <a:rPr lang="en-US" sz="2800" dirty="0" smtClean="0">
                <a:solidFill>
                  <a:schemeClr val="accent1"/>
                </a:solidFill>
              </a:rPr>
              <a:t>ES:   4</a:t>
            </a:r>
          </a:p>
          <a:p>
            <a:endParaRPr lang="en-US" sz="2800" dirty="0" smtClean="0">
              <a:solidFill>
                <a:schemeClr val="accent1"/>
              </a:solidFill>
            </a:endParaRPr>
          </a:p>
          <a:p>
            <a:r>
              <a:rPr lang="en-US" sz="2800" dirty="0" smtClean="0">
                <a:solidFill>
                  <a:schemeClr val="accent1"/>
                </a:solidFill>
              </a:rPr>
              <a:t>P:     13</a:t>
            </a:r>
          </a:p>
          <a:p>
            <a:endParaRPr lang="en-US" sz="2800" dirty="0">
              <a:solidFill>
                <a:schemeClr val="accent1"/>
              </a:solidFill>
            </a:endParaRPr>
          </a:p>
          <a:p>
            <a:endParaRPr lang="en-US" sz="2800" dirty="0" smtClean="0">
              <a:solidFill>
                <a:schemeClr val="accent1"/>
              </a:solidFill>
            </a:endParaRPr>
          </a:p>
          <a:p>
            <a:r>
              <a:rPr lang="en-US" sz="2800" dirty="0" smtClean="0">
                <a:solidFill>
                  <a:schemeClr val="tx2">
                    <a:lumMod val="50000"/>
                  </a:schemeClr>
                </a:solidFill>
              </a:rPr>
              <a:t>Time:  4 </a:t>
            </a:r>
            <a:r>
              <a:rPr lang="en-US" sz="2800" dirty="0" err="1" smtClean="0">
                <a:solidFill>
                  <a:schemeClr val="tx2">
                    <a:lumMod val="50000"/>
                  </a:schemeClr>
                </a:solidFill>
              </a:rPr>
              <a:t>msec</a:t>
            </a:r>
            <a:endParaRPr lang="en-US" sz="2800" dirty="0" smtClean="0">
              <a:solidFill>
                <a:schemeClr val="tx2">
                  <a:lumMod val="50000"/>
                </a:schemeClr>
              </a:solidFill>
            </a:endParaRPr>
          </a:p>
          <a:p>
            <a:r>
              <a:rPr lang="en-US" sz="2800" dirty="0" err="1" smtClean="0">
                <a:solidFill>
                  <a:schemeClr val="tx2">
                    <a:lumMod val="50000"/>
                  </a:schemeClr>
                </a:solidFill>
              </a:rPr>
              <a:t>Endtime</a:t>
            </a:r>
            <a:r>
              <a:rPr lang="en-US" sz="2800" dirty="0" smtClean="0">
                <a:solidFill>
                  <a:schemeClr val="tx2">
                    <a:lumMod val="50000"/>
                  </a:schemeClr>
                </a:solidFill>
              </a:rPr>
              <a:t>:  10 </a:t>
            </a:r>
            <a:r>
              <a:rPr lang="en-US" sz="2800" dirty="0" err="1" smtClean="0">
                <a:solidFill>
                  <a:schemeClr val="tx2">
                    <a:lumMod val="50000"/>
                  </a:schemeClr>
                </a:solidFill>
              </a:rPr>
              <a:t>msec</a:t>
            </a:r>
            <a:endParaRPr lang="en-US" sz="2800" dirty="0">
              <a:solidFill>
                <a:schemeClr val="tx2">
                  <a:lumMod val="50000"/>
                </a:schemeClr>
              </a:solidFill>
            </a:endParaRPr>
          </a:p>
        </p:txBody>
      </p:sp>
      <p:sp>
        <p:nvSpPr>
          <p:cNvPr id="8" name="TextBox 7"/>
          <p:cNvSpPr txBox="1"/>
          <p:nvPr/>
        </p:nvSpPr>
        <p:spPr>
          <a:xfrm>
            <a:off x="1828800" y="3048000"/>
            <a:ext cx="2667000" cy="3139321"/>
          </a:xfrm>
          <a:prstGeom prst="rect">
            <a:avLst/>
          </a:prstGeom>
          <a:noFill/>
        </p:spPr>
        <p:txBody>
          <a:bodyPr wrap="square" rtlCol="0">
            <a:spAutoFit/>
          </a:bodyPr>
          <a:lstStyle/>
          <a:p>
            <a:r>
              <a:rPr lang="en-US" dirty="0" smtClean="0">
                <a:solidFill>
                  <a:schemeClr val="accent1"/>
                </a:solidFill>
              </a:rPr>
              <a:t>E--; S--; ES++;</a:t>
            </a:r>
          </a:p>
          <a:p>
            <a:endParaRPr lang="en-US" dirty="0">
              <a:solidFill>
                <a:schemeClr val="accent1"/>
              </a:solidFill>
            </a:endParaRP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smtClean="0">
                <a:solidFill>
                  <a:schemeClr val="accent1"/>
                </a:solidFill>
              </a:rPr>
              <a:t>ES--; E++; S++;</a:t>
            </a:r>
          </a:p>
          <a:p>
            <a:endParaRPr lang="en-US" dirty="0">
              <a:solidFill>
                <a:schemeClr val="accent1"/>
              </a:solidFill>
            </a:endParaRP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smtClean="0">
                <a:solidFill>
                  <a:schemeClr val="accent1"/>
                </a:solidFill>
              </a:rPr>
              <a:t>ES--; E++; P++;</a:t>
            </a:r>
            <a:endParaRPr lang="en-US" dirty="0">
              <a:solidFill>
                <a:schemeClr val="accent1"/>
              </a:solidFill>
            </a:endParaRPr>
          </a:p>
        </p:txBody>
      </p:sp>
      <p:sp>
        <p:nvSpPr>
          <p:cNvPr id="9" name="Rectangle 8"/>
          <p:cNvSpPr/>
          <p:nvPr/>
        </p:nvSpPr>
        <p:spPr>
          <a:xfrm>
            <a:off x="762000" y="3690761"/>
            <a:ext cx="3429000" cy="1109839"/>
          </a:xfrm>
          <a:prstGeom prst="rect">
            <a:avLst/>
          </a:prstGeom>
          <a:solidFill>
            <a:schemeClr val="accent6">
              <a:lumMod val="75000"/>
              <a:alpha val="3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820070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smtClean="0">
                <a:latin typeface="Rockwell Extra Bold" pitchFamily="18" charset="0"/>
              </a:rPr>
              <a:t>Next Cycle</a:t>
            </a:r>
            <a:endParaRPr lang="en-US" sz="2800" i="1" dirty="0">
              <a:latin typeface="Rockwell Extra Bold" pitchFamily="18" charset="0"/>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2305929"/>
            <a:ext cx="3779520" cy="66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3886199"/>
            <a:ext cx="3779520" cy="497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 y="5257799"/>
            <a:ext cx="3779520" cy="45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486400" y="1274715"/>
            <a:ext cx="3276600" cy="4832092"/>
          </a:xfrm>
          <a:prstGeom prst="rect">
            <a:avLst/>
          </a:prstGeom>
          <a:noFill/>
        </p:spPr>
        <p:txBody>
          <a:bodyPr wrap="square" rtlCol="0">
            <a:spAutoFit/>
          </a:bodyPr>
          <a:lstStyle/>
          <a:p>
            <a:r>
              <a:rPr lang="en-US" sz="2800" dirty="0" smtClean="0">
                <a:solidFill>
                  <a:schemeClr val="accent1"/>
                </a:solidFill>
              </a:rPr>
              <a:t>E:    26</a:t>
            </a:r>
          </a:p>
          <a:p>
            <a:endParaRPr lang="en-US" sz="2800" dirty="0" smtClean="0">
              <a:solidFill>
                <a:schemeClr val="accent1"/>
              </a:solidFill>
            </a:endParaRPr>
          </a:p>
          <a:p>
            <a:r>
              <a:rPr lang="en-US" sz="2800" dirty="0" smtClean="0">
                <a:solidFill>
                  <a:schemeClr val="accent1"/>
                </a:solidFill>
              </a:rPr>
              <a:t>S:     584</a:t>
            </a:r>
          </a:p>
          <a:p>
            <a:endParaRPr lang="en-US" sz="2800" dirty="0" smtClean="0">
              <a:solidFill>
                <a:schemeClr val="accent1"/>
              </a:solidFill>
            </a:endParaRPr>
          </a:p>
          <a:p>
            <a:r>
              <a:rPr lang="en-US" sz="2800" dirty="0" smtClean="0">
                <a:solidFill>
                  <a:schemeClr val="accent1"/>
                </a:solidFill>
              </a:rPr>
              <a:t>ES:   4</a:t>
            </a:r>
          </a:p>
          <a:p>
            <a:endParaRPr lang="en-US" sz="2800" dirty="0" smtClean="0">
              <a:solidFill>
                <a:schemeClr val="accent1"/>
              </a:solidFill>
            </a:endParaRPr>
          </a:p>
          <a:p>
            <a:r>
              <a:rPr lang="en-US" sz="2800" dirty="0" smtClean="0">
                <a:solidFill>
                  <a:schemeClr val="accent1"/>
                </a:solidFill>
              </a:rPr>
              <a:t>P:     13</a:t>
            </a:r>
          </a:p>
          <a:p>
            <a:endParaRPr lang="en-US" sz="2800" dirty="0">
              <a:solidFill>
                <a:schemeClr val="accent1"/>
              </a:solidFill>
            </a:endParaRPr>
          </a:p>
          <a:p>
            <a:endParaRPr lang="en-US" sz="2800" dirty="0" smtClean="0">
              <a:solidFill>
                <a:schemeClr val="accent1"/>
              </a:solidFill>
            </a:endParaRPr>
          </a:p>
          <a:p>
            <a:r>
              <a:rPr lang="en-US" sz="2800" dirty="0" smtClean="0">
                <a:solidFill>
                  <a:schemeClr val="tx2">
                    <a:lumMod val="50000"/>
                  </a:schemeClr>
                </a:solidFill>
              </a:rPr>
              <a:t>Time:  4 </a:t>
            </a:r>
            <a:r>
              <a:rPr lang="en-US" sz="2800" dirty="0" err="1" smtClean="0">
                <a:solidFill>
                  <a:schemeClr val="tx2">
                    <a:lumMod val="50000"/>
                  </a:schemeClr>
                </a:solidFill>
              </a:rPr>
              <a:t>msec</a:t>
            </a:r>
            <a:endParaRPr lang="en-US" sz="2800" dirty="0" smtClean="0">
              <a:solidFill>
                <a:schemeClr val="tx2">
                  <a:lumMod val="50000"/>
                </a:schemeClr>
              </a:solidFill>
            </a:endParaRPr>
          </a:p>
          <a:p>
            <a:r>
              <a:rPr lang="en-US" sz="2800" dirty="0" err="1" smtClean="0">
                <a:solidFill>
                  <a:schemeClr val="tx2">
                    <a:lumMod val="50000"/>
                  </a:schemeClr>
                </a:solidFill>
              </a:rPr>
              <a:t>Endtime</a:t>
            </a:r>
            <a:r>
              <a:rPr lang="en-US" sz="2800" dirty="0" smtClean="0">
                <a:solidFill>
                  <a:schemeClr val="tx2">
                    <a:lumMod val="50000"/>
                  </a:schemeClr>
                </a:solidFill>
              </a:rPr>
              <a:t>:  10 </a:t>
            </a:r>
            <a:r>
              <a:rPr lang="en-US" sz="2800" dirty="0" err="1" smtClean="0">
                <a:solidFill>
                  <a:schemeClr val="tx2">
                    <a:lumMod val="50000"/>
                  </a:schemeClr>
                </a:solidFill>
              </a:rPr>
              <a:t>msec</a:t>
            </a:r>
            <a:endParaRPr lang="en-US" sz="2800" dirty="0">
              <a:solidFill>
                <a:schemeClr val="tx2">
                  <a:lumMod val="50000"/>
                </a:schemeClr>
              </a:solidFill>
            </a:endParaRPr>
          </a:p>
        </p:txBody>
      </p:sp>
      <p:sp>
        <p:nvSpPr>
          <p:cNvPr id="9" name="Rectangle 8"/>
          <p:cNvSpPr/>
          <p:nvPr/>
        </p:nvSpPr>
        <p:spPr>
          <a:xfrm>
            <a:off x="350520" y="2083944"/>
            <a:ext cx="3429000" cy="1109839"/>
          </a:xfrm>
          <a:prstGeom prst="rect">
            <a:avLst/>
          </a:prstGeom>
          <a:solidFill>
            <a:schemeClr val="accent6">
              <a:lumMod val="75000"/>
              <a:alpha val="3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033276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a:latin typeface="Rockwell Extra Bold" pitchFamily="18" charset="0"/>
              </a:rPr>
              <a:t>Next Cycle</a:t>
            </a:r>
            <a:endParaRPr lang="en-US" sz="2800" i="1" dirty="0">
              <a:latin typeface="Rockwell Extra Bold" pitchFamily="18" charset="0"/>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2305929"/>
            <a:ext cx="3779520" cy="66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3886199"/>
            <a:ext cx="3779520" cy="497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 y="5257799"/>
            <a:ext cx="3779520" cy="45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486400" y="1274715"/>
            <a:ext cx="3276600" cy="4832092"/>
          </a:xfrm>
          <a:prstGeom prst="rect">
            <a:avLst/>
          </a:prstGeom>
          <a:noFill/>
        </p:spPr>
        <p:txBody>
          <a:bodyPr wrap="square" rtlCol="0">
            <a:spAutoFit/>
          </a:bodyPr>
          <a:lstStyle/>
          <a:p>
            <a:r>
              <a:rPr lang="en-US" sz="2800" dirty="0" smtClean="0">
                <a:solidFill>
                  <a:schemeClr val="accent1"/>
                </a:solidFill>
              </a:rPr>
              <a:t>E:    25</a:t>
            </a:r>
          </a:p>
          <a:p>
            <a:endParaRPr lang="en-US" sz="2800" dirty="0" smtClean="0">
              <a:solidFill>
                <a:schemeClr val="accent1"/>
              </a:solidFill>
            </a:endParaRPr>
          </a:p>
          <a:p>
            <a:r>
              <a:rPr lang="en-US" sz="2800" dirty="0" smtClean="0">
                <a:solidFill>
                  <a:schemeClr val="accent1"/>
                </a:solidFill>
              </a:rPr>
              <a:t>S:     583</a:t>
            </a:r>
          </a:p>
          <a:p>
            <a:endParaRPr lang="en-US" sz="2800" dirty="0" smtClean="0">
              <a:solidFill>
                <a:schemeClr val="accent1"/>
              </a:solidFill>
            </a:endParaRPr>
          </a:p>
          <a:p>
            <a:r>
              <a:rPr lang="en-US" sz="2800" dirty="0" smtClean="0">
                <a:solidFill>
                  <a:schemeClr val="accent1"/>
                </a:solidFill>
              </a:rPr>
              <a:t>ES:   5</a:t>
            </a:r>
          </a:p>
          <a:p>
            <a:endParaRPr lang="en-US" sz="2800" dirty="0" smtClean="0">
              <a:solidFill>
                <a:schemeClr val="accent1"/>
              </a:solidFill>
            </a:endParaRPr>
          </a:p>
          <a:p>
            <a:r>
              <a:rPr lang="en-US" sz="2800" dirty="0" smtClean="0">
                <a:solidFill>
                  <a:schemeClr val="accent1"/>
                </a:solidFill>
              </a:rPr>
              <a:t>P:     13</a:t>
            </a:r>
          </a:p>
          <a:p>
            <a:endParaRPr lang="en-US" sz="2800" dirty="0">
              <a:solidFill>
                <a:schemeClr val="accent1"/>
              </a:solidFill>
            </a:endParaRPr>
          </a:p>
          <a:p>
            <a:endParaRPr lang="en-US" sz="2800" dirty="0" smtClean="0">
              <a:solidFill>
                <a:schemeClr val="accent1"/>
              </a:solidFill>
            </a:endParaRPr>
          </a:p>
          <a:p>
            <a:r>
              <a:rPr lang="en-US" sz="2800" dirty="0" smtClean="0">
                <a:solidFill>
                  <a:schemeClr val="tx2">
                    <a:lumMod val="50000"/>
                  </a:schemeClr>
                </a:solidFill>
              </a:rPr>
              <a:t>Time:  6 </a:t>
            </a:r>
            <a:r>
              <a:rPr lang="en-US" sz="2800" dirty="0" err="1" smtClean="0">
                <a:solidFill>
                  <a:schemeClr val="tx2">
                    <a:lumMod val="50000"/>
                  </a:schemeClr>
                </a:solidFill>
              </a:rPr>
              <a:t>msec</a:t>
            </a:r>
            <a:endParaRPr lang="en-US" sz="2800" dirty="0" smtClean="0">
              <a:solidFill>
                <a:schemeClr val="tx2">
                  <a:lumMod val="50000"/>
                </a:schemeClr>
              </a:solidFill>
            </a:endParaRPr>
          </a:p>
          <a:p>
            <a:r>
              <a:rPr lang="en-US" sz="2800" dirty="0" err="1" smtClean="0">
                <a:solidFill>
                  <a:schemeClr val="tx2">
                    <a:lumMod val="50000"/>
                  </a:schemeClr>
                </a:solidFill>
              </a:rPr>
              <a:t>Endtime</a:t>
            </a:r>
            <a:r>
              <a:rPr lang="en-US" sz="2800" dirty="0" smtClean="0">
                <a:solidFill>
                  <a:schemeClr val="tx2">
                    <a:lumMod val="50000"/>
                  </a:schemeClr>
                </a:solidFill>
              </a:rPr>
              <a:t>:  10 </a:t>
            </a:r>
            <a:r>
              <a:rPr lang="en-US" sz="2800" dirty="0" err="1" smtClean="0">
                <a:solidFill>
                  <a:schemeClr val="tx2">
                    <a:lumMod val="50000"/>
                  </a:schemeClr>
                </a:solidFill>
              </a:rPr>
              <a:t>msec</a:t>
            </a:r>
            <a:endParaRPr lang="en-US" sz="2800" dirty="0">
              <a:solidFill>
                <a:schemeClr val="tx2">
                  <a:lumMod val="50000"/>
                </a:schemeClr>
              </a:solidFill>
            </a:endParaRPr>
          </a:p>
        </p:txBody>
      </p:sp>
      <p:sp>
        <p:nvSpPr>
          <p:cNvPr id="9" name="Rectangle 8"/>
          <p:cNvSpPr/>
          <p:nvPr/>
        </p:nvSpPr>
        <p:spPr>
          <a:xfrm>
            <a:off x="350520" y="2083944"/>
            <a:ext cx="3429000" cy="1109839"/>
          </a:xfrm>
          <a:prstGeom prst="rect">
            <a:avLst/>
          </a:prstGeom>
          <a:solidFill>
            <a:schemeClr val="accent6">
              <a:lumMod val="75000"/>
              <a:alpha val="3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2729754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a:latin typeface="Rockwell Extra Bold" pitchFamily="18" charset="0"/>
              </a:rPr>
              <a:t>Next Cycle</a:t>
            </a:r>
            <a:endParaRPr lang="en-US" sz="2800" i="1" dirty="0">
              <a:latin typeface="Rockwell Extra Bold" pitchFamily="18" charset="0"/>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2305929"/>
            <a:ext cx="3779520" cy="66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3886199"/>
            <a:ext cx="3779520" cy="497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 y="5257799"/>
            <a:ext cx="3779520" cy="45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486400" y="1274715"/>
            <a:ext cx="3276600" cy="4832092"/>
          </a:xfrm>
          <a:prstGeom prst="rect">
            <a:avLst/>
          </a:prstGeom>
          <a:noFill/>
        </p:spPr>
        <p:txBody>
          <a:bodyPr wrap="square" rtlCol="0">
            <a:spAutoFit/>
          </a:bodyPr>
          <a:lstStyle/>
          <a:p>
            <a:r>
              <a:rPr lang="en-US" sz="2800" dirty="0" smtClean="0">
                <a:solidFill>
                  <a:schemeClr val="accent1"/>
                </a:solidFill>
              </a:rPr>
              <a:t>E:    26</a:t>
            </a:r>
          </a:p>
          <a:p>
            <a:endParaRPr lang="en-US" sz="2800" dirty="0" smtClean="0">
              <a:solidFill>
                <a:schemeClr val="accent1"/>
              </a:solidFill>
            </a:endParaRPr>
          </a:p>
          <a:p>
            <a:r>
              <a:rPr lang="en-US" sz="2800" dirty="0" smtClean="0">
                <a:solidFill>
                  <a:schemeClr val="accent1"/>
                </a:solidFill>
              </a:rPr>
              <a:t>S:     584</a:t>
            </a:r>
          </a:p>
          <a:p>
            <a:endParaRPr lang="en-US" sz="2800" dirty="0" smtClean="0">
              <a:solidFill>
                <a:schemeClr val="accent1"/>
              </a:solidFill>
            </a:endParaRPr>
          </a:p>
          <a:p>
            <a:r>
              <a:rPr lang="en-US" sz="2800" dirty="0" smtClean="0">
                <a:solidFill>
                  <a:schemeClr val="accent1"/>
                </a:solidFill>
              </a:rPr>
              <a:t>ES:   4</a:t>
            </a:r>
          </a:p>
          <a:p>
            <a:endParaRPr lang="en-US" sz="2800" dirty="0" smtClean="0">
              <a:solidFill>
                <a:schemeClr val="accent1"/>
              </a:solidFill>
            </a:endParaRPr>
          </a:p>
          <a:p>
            <a:r>
              <a:rPr lang="en-US" sz="2800" dirty="0" smtClean="0">
                <a:solidFill>
                  <a:schemeClr val="accent1"/>
                </a:solidFill>
              </a:rPr>
              <a:t>P:     13</a:t>
            </a:r>
          </a:p>
          <a:p>
            <a:endParaRPr lang="en-US" sz="2800" dirty="0">
              <a:solidFill>
                <a:schemeClr val="accent1"/>
              </a:solidFill>
            </a:endParaRPr>
          </a:p>
          <a:p>
            <a:endParaRPr lang="en-US" sz="2800" dirty="0" smtClean="0">
              <a:solidFill>
                <a:schemeClr val="accent1"/>
              </a:solidFill>
            </a:endParaRPr>
          </a:p>
          <a:p>
            <a:r>
              <a:rPr lang="en-US" sz="2800" dirty="0" smtClean="0">
                <a:solidFill>
                  <a:schemeClr val="tx2">
                    <a:lumMod val="50000"/>
                  </a:schemeClr>
                </a:solidFill>
              </a:rPr>
              <a:t>Time:  9 </a:t>
            </a:r>
            <a:r>
              <a:rPr lang="en-US" sz="2800" dirty="0" err="1" smtClean="0">
                <a:solidFill>
                  <a:schemeClr val="tx2">
                    <a:lumMod val="50000"/>
                  </a:schemeClr>
                </a:solidFill>
              </a:rPr>
              <a:t>msec</a:t>
            </a:r>
            <a:endParaRPr lang="en-US" sz="2800" dirty="0" smtClean="0">
              <a:solidFill>
                <a:schemeClr val="tx2">
                  <a:lumMod val="50000"/>
                </a:schemeClr>
              </a:solidFill>
            </a:endParaRPr>
          </a:p>
          <a:p>
            <a:r>
              <a:rPr lang="en-US" sz="2800" dirty="0" err="1" smtClean="0">
                <a:solidFill>
                  <a:schemeClr val="tx2">
                    <a:lumMod val="50000"/>
                  </a:schemeClr>
                </a:solidFill>
              </a:rPr>
              <a:t>Endtime</a:t>
            </a:r>
            <a:r>
              <a:rPr lang="en-US" sz="2800" dirty="0" smtClean="0">
                <a:solidFill>
                  <a:schemeClr val="tx2">
                    <a:lumMod val="50000"/>
                  </a:schemeClr>
                </a:solidFill>
              </a:rPr>
              <a:t>:  10 </a:t>
            </a:r>
            <a:r>
              <a:rPr lang="en-US" sz="2800" dirty="0" err="1" smtClean="0">
                <a:solidFill>
                  <a:schemeClr val="tx2">
                    <a:lumMod val="50000"/>
                  </a:schemeClr>
                </a:solidFill>
              </a:rPr>
              <a:t>msec</a:t>
            </a:r>
            <a:endParaRPr lang="en-US" sz="2800" dirty="0">
              <a:solidFill>
                <a:schemeClr val="tx2">
                  <a:lumMod val="50000"/>
                </a:schemeClr>
              </a:solidFill>
            </a:endParaRPr>
          </a:p>
        </p:txBody>
      </p:sp>
      <p:sp>
        <p:nvSpPr>
          <p:cNvPr id="9" name="Rectangle 8"/>
          <p:cNvSpPr/>
          <p:nvPr/>
        </p:nvSpPr>
        <p:spPr>
          <a:xfrm>
            <a:off x="655320" y="3505200"/>
            <a:ext cx="3429000" cy="1109839"/>
          </a:xfrm>
          <a:prstGeom prst="rect">
            <a:avLst/>
          </a:prstGeom>
          <a:solidFill>
            <a:schemeClr val="accent6">
              <a:lumMod val="75000"/>
              <a:alpha val="3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504169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a:latin typeface="Rockwell Extra Bold" pitchFamily="18" charset="0"/>
              </a:rPr>
              <a:t>Next Cycle</a:t>
            </a:r>
            <a:endParaRPr lang="en-US" sz="2800" i="1" dirty="0">
              <a:latin typeface="Rockwell Extra Bold" pitchFamily="18" charset="0"/>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2305929"/>
            <a:ext cx="3779520" cy="66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3886199"/>
            <a:ext cx="3779520" cy="497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 y="5257799"/>
            <a:ext cx="3779520" cy="45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486400" y="1274715"/>
            <a:ext cx="3276600" cy="4832092"/>
          </a:xfrm>
          <a:prstGeom prst="rect">
            <a:avLst/>
          </a:prstGeom>
          <a:noFill/>
        </p:spPr>
        <p:txBody>
          <a:bodyPr wrap="square" rtlCol="0">
            <a:spAutoFit/>
          </a:bodyPr>
          <a:lstStyle/>
          <a:p>
            <a:r>
              <a:rPr lang="en-US" sz="2800" dirty="0" smtClean="0">
                <a:solidFill>
                  <a:schemeClr val="accent1"/>
                </a:solidFill>
              </a:rPr>
              <a:t>E:    27</a:t>
            </a:r>
          </a:p>
          <a:p>
            <a:endParaRPr lang="en-US" sz="2800" dirty="0" smtClean="0">
              <a:solidFill>
                <a:schemeClr val="accent1"/>
              </a:solidFill>
            </a:endParaRPr>
          </a:p>
          <a:p>
            <a:r>
              <a:rPr lang="en-US" sz="2800" dirty="0" smtClean="0">
                <a:solidFill>
                  <a:schemeClr val="accent1"/>
                </a:solidFill>
              </a:rPr>
              <a:t>S:     584</a:t>
            </a:r>
          </a:p>
          <a:p>
            <a:endParaRPr lang="en-US" sz="2800" dirty="0" smtClean="0">
              <a:solidFill>
                <a:schemeClr val="accent1"/>
              </a:solidFill>
            </a:endParaRPr>
          </a:p>
          <a:p>
            <a:r>
              <a:rPr lang="en-US" sz="2800" dirty="0" smtClean="0">
                <a:solidFill>
                  <a:schemeClr val="accent1"/>
                </a:solidFill>
              </a:rPr>
              <a:t>ES:   3</a:t>
            </a:r>
          </a:p>
          <a:p>
            <a:endParaRPr lang="en-US" sz="2800" dirty="0" smtClean="0">
              <a:solidFill>
                <a:schemeClr val="accent1"/>
              </a:solidFill>
            </a:endParaRPr>
          </a:p>
          <a:p>
            <a:r>
              <a:rPr lang="en-US" sz="2800" dirty="0" smtClean="0">
                <a:solidFill>
                  <a:schemeClr val="accent1"/>
                </a:solidFill>
              </a:rPr>
              <a:t>P:     14</a:t>
            </a:r>
          </a:p>
          <a:p>
            <a:endParaRPr lang="en-US" sz="2800" dirty="0">
              <a:solidFill>
                <a:schemeClr val="accent1"/>
              </a:solidFill>
            </a:endParaRPr>
          </a:p>
          <a:p>
            <a:endParaRPr lang="en-US" sz="2800" dirty="0" smtClean="0">
              <a:solidFill>
                <a:schemeClr val="accent1"/>
              </a:solidFill>
            </a:endParaRPr>
          </a:p>
          <a:p>
            <a:r>
              <a:rPr lang="en-US" sz="2800" dirty="0" smtClean="0">
                <a:solidFill>
                  <a:schemeClr val="tx2">
                    <a:lumMod val="50000"/>
                  </a:schemeClr>
                </a:solidFill>
              </a:rPr>
              <a:t>Time:  </a:t>
            </a:r>
            <a:r>
              <a:rPr lang="en-US" sz="2800" dirty="0" smtClean="0">
                <a:solidFill>
                  <a:srgbClr val="FF0000"/>
                </a:solidFill>
              </a:rPr>
              <a:t>11</a:t>
            </a:r>
            <a:r>
              <a:rPr lang="en-US" sz="2800" dirty="0" smtClean="0">
                <a:solidFill>
                  <a:schemeClr val="tx2">
                    <a:lumMod val="50000"/>
                  </a:schemeClr>
                </a:solidFill>
              </a:rPr>
              <a:t> </a:t>
            </a:r>
            <a:r>
              <a:rPr lang="en-US" sz="2800" dirty="0" err="1" smtClean="0">
                <a:solidFill>
                  <a:schemeClr val="tx2">
                    <a:lumMod val="50000"/>
                  </a:schemeClr>
                </a:solidFill>
              </a:rPr>
              <a:t>msec</a:t>
            </a:r>
            <a:endParaRPr lang="en-US" sz="2800" dirty="0" smtClean="0">
              <a:solidFill>
                <a:schemeClr val="tx2">
                  <a:lumMod val="50000"/>
                </a:schemeClr>
              </a:solidFill>
            </a:endParaRPr>
          </a:p>
          <a:p>
            <a:r>
              <a:rPr lang="en-US" sz="2800" dirty="0" err="1" smtClean="0">
                <a:solidFill>
                  <a:schemeClr val="tx2">
                    <a:lumMod val="50000"/>
                  </a:schemeClr>
                </a:solidFill>
              </a:rPr>
              <a:t>Endtime</a:t>
            </a:r>
            <a:r>
              <a:rPr lang="en-US" sz="2800" dirty="0" smtClean="0">
                <a:solidFill>
                  <a:schemeClr val="tx2">
                    <a:lumMod val="50000"/>
                  </a:schemeClr>
                </a:solidFill>
              </a:rPr>
              <a:t>:  10 </a:t>
            </a:r>
            <a:r>
              <a:rPr lang="en-US" sz="2800" dirty="0" err="1" smtClean="0">
                <a:solidFill>
                  <a:schemeClr val="tx2">
                    <a:lumMod val="50000"/>
                  </a:schemeClr>
                </a:solidFill>
              </a:rPr>
              <a:t>msec</a:t>
            </a:r>
            <a:endParaRPr lang="en-US" sz="2800" dirty="0">
              <a:solidFill>
                <a:schemeClr val="tx2">
                  <a:lumMod val="50000"/>
                </a:schemeClr>
              </a:solidFill>
            </a:endParaRPr>
          </a:p>
        </p:txBody>
      </p:sp>
      <p:sp>
        <p:nvSpPr>
          <p:cNvPr id="9" name="Rectangle 8"/>
          <p:cNvSpPr/>
          <p:nvPr/>
        </p:nvSpPr>
        <p:spPr>
          <a:xfrm>
            <a:off x="655320" y="4800600"/>
            <a:ext cx="3429000" cy="1109839"/>
          </a:xfrm>
          <a:prstGeom prst="rect">
            <a:avLst/>
          </a:prstGeom>
          <a:solidFill>
            <a:schemeClr val="accent6">
              <a:lumMod val="75000"/>
              <a:alpha val="3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661714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smtClean="0">
                <a:latin typeface="Rockwell Extra Bold" pitchFamily="18" charset="0"/>
              </a:rPr>
              <a:t>Analysis of Data</a:t>
            </a:r>
            <a:endParaRPr lang="en-US" sz="2800" i="1" dirty="0">
              <a:latin typeface="Rockwell Extra Bold" pitchFamily="18" charset="0"/>
            </a:endParaRPr>
          </a:p>
        </p:txBody>
      </p:sp>
      <p:pic>
        <p:nvPicPr>
          <p:cNvPr id="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1295400"/>
            <a:ext cx="6448425" cy="4676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469920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2290" name="TextBox 3"/>
          <p:cNvSpPr txBox="1">
            <a:spLocks noChangeArrowheads="1"/>
          </p:cNvSpPr>
          <p:nvPr/>
        </p:nvSpPr>
        <p:spPr bwMode="auto">
          <a:xfrm>
            <a:off x="1143000" y="1752600"/>
            <a:ext cx="7239000" cy="1446550"/>
          </a:xfrm>
          <a:prstGeom prst="rect">
            <a:avLst/>
          </a:prstGeom>
          <a:noFill/>
          <a:ln w="9525">
            <a:noFill/>
            <a:miter lim="800000"/>
            <a:headEnd/>
            <a:tailEnd/>
          </a:ln>
        </p:spPr>
        <p:txBody>
          <a:bodyPr>
            <a:spAutoFit/>
          </a:bodyPr>
          <a:lstStyle/>
          <a:p>
            <a:r>
              <a:rPr lang="en-US" sz="4400" dirty="0" smtClean="0">
                <a:solidFill>
                  <a:prstClr val="white"/>
                </a:solidFill>
                <a:latin typeface="Rockwell Extra Bold" pitchFamily="18" charset="0"/>
              </a:rPr>
              <a:t>Stochastic models of translation</a:t>
            </a:r>
          </a:p>
        </p:txBody>
      </p:sp>
    </p:spTree>
    <p:extLst>
      <p:ext uri="{BB962C8B-B14F-4D97-AF65-F5344CB8AC3E}">
        <p14:creationId xmlns:p14="http://schemas.microsoft.com/office/powerpoint/2010/main" val="186749507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solidFill>
                  <a:prstClr val="black"/>
                </a:solidFill>
                <a:latin typeface="Rockwell Extra Bold" pitchFamily="18" charset="0"/>
              </a:rPr>
              <a:t>The basic idea</a:t>
            </a:r>
          </a:p>
        </p:txBody>
      </p:sp>
      <p:sp>
        <p:nvSpPr>
          <p:cNvPr id="7" name="Down Arrow 6"/>
          <p:cNvSpPr/>
          <p:nvPr/>
        </p:nvSpPr>
        <p:spPr>
          <a:xfrm>
            <a:off x="1295400" y="1676400"/>
            <a:ext cx="609600" cy="4876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3556" name="TextBox 7"/>
          <p:cNvSpPr txBox="1">
            <a:spLocks noChangeArrowheads="1"/>
          </p:cNvSpPr>
          <p:nvPr/>
        </p:nvSpPr>
        <p:spPr bwMode="auto">
          <a:xfrm>
            <a:off x="457200" y="1676400"/>
            <a:ext cx="838200" cy="461963"/>
          </a:xfrm>
          <a:prstGeom prst="rect">
            <a:avLst/>
          </a:prstGeom>
          <a:noFill/>
          <a:ln w="9525">
            <a:noFill/>
            <a:miter lim="800000"/>
            <a:headEnd/>
            <a:tailEnd/>
          </a:ln>
        </p:spPr>
        <p:txBody>
          <a:bodyPr>
            <a:spAutoFit/>
          </a:bodyPr>
          <a:lstStyle/>
          <a:p>
            <a:r>
              <a:rPr lang="en-US" sz="2400">
                <a:solidFill>
                  <a:prstClr val="black"/>
                </a:solidFill>
                <a:latin typeface="Calibri" pitchFamily="34" charset="0"/>
              </a:rPr>
              <a:t>Time</a:t>
            </a:r>
          </a:p>
        </p:txBody>
      </p:sp>
      <p:sp>
        <p:nvSpPr>
          <p:cNvPr id="12" name="Rounded Rectangle 11"/>
          <p:cNvSpPr/>
          <p:nvPr/>
        </p:nvSpPr>
        <p:spPr>
          <a:xfrm>
            <a:off x="2514600" y="1676400"/>
            <a:ext cx="1219200" cy="4876800"/>
          </a:xfrm>
          <a:prstGeom prst="roundRect">
            <a:avLst/>
          </a:prstGeom>
          <a:solidFill>
            <a:schemeClr val="accent1">
              <a:lumMod val="20000"/>
              <a:lumOff val="80000"/>
            </a:scheme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3558" name="TextBox 12"/>
          <p:cNvSpPr txBox="1">
            <a:spLocks noChangeArrowheads="1"/>
          </p:cNvSpPr>
          <p:nvPr/>
        </p:nvSpPr>
        <p:spPr bwMode="auto">
          <a:xfrm>
            <a:off x="2743200" y="1066800"/>
            <a:ext cx="838200" cy="461963"/>
          </a:xfrm>
          <a:prstGeom prst="rect">
            <a:avLst/>
          </a:prstGeom>
          <a:noFill/>
          <a:ln w="9525">
            <a:noFill/>
            <a:miter lim="800000"/>
            <a:headEnd/>
            <a:tailEnd/>
          </a:ln>
        </p:spPr>
        <p:txBody>
          <a:bodyPr>
            <a:spAutoFit/>
          </a:bodyPr>
          <a:lstStyle/>
          <a:p>
            <a:r>
              <a:rPr lang="en-US" sz="2400" dirty="0">
                <a:solidFill>
                  <a:prstClr val="black"/>
                </a:solidFill>
                <a:latin typeface="Calibri" pitchFamily="34" charset="0"/>
              </a:rPr>
              <a:t>cell1</a:t>
            </a:r>
          </a:p>
        </p:txBody>
      </p:sp>
      <p:sp>
        <p:nvSpPr>
          <p:cNvPr id="14" name="5-Point Star 13"/>
          <p:cNvSpPr/>
          <p:nvPr/>
        </p:nvSpPr>
        <p:spPr>
          <a:xfrm>
            <a:off x="3048000" y="19050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5" name="5-Point Star 14"/>
          <p:cNvSpPr/>
          <p:nvPr/>
        </p:nvSpPr>
        <p:spPr>
          <a:xfrm>
            <a:off x="3048000" y="26670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6" name="5-Point Star 15"/>
          <p:cNvSpPr/>
          <p:nvPr/>
        </p:nvSpPr>
        <p:spPr>
          <a:xfrm>
            <a:off x="3048000" y="28956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7" name="5-Point Star 16"/>
          <p:cNvSpPr/>
          <p:nvPr/>
        </p:nvSpPr>
        <p:spPr>
          <a:xfrm>
            <a:off x="3048000" y="37338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8" name="5-Point Star 17"/>
          <p:cNvSpPr/>
          <p:nvPr/>
        </p:nvSpPr>
        <p:spPr>
          <a:xfrm>
            <a:off x="3048000" y="33528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9" name="5-Point Star 18"/>
          <p:cNvSpPr/>
          <p:nvPr/>
        </p:nvSpPr>
        <p:spPr>
          <a:xfrm>
            <a:off x="3048000" y="42672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0" name="5-Point Star 19"/>
          <p:cNvSpPr/>
          <p:nvPr/>
        </p:nvSpPr>
        <p:spPr>
          <a:xfrm>
            <a:off x="3048000" y="57912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1" name="5-Point Star 20"/>
          <p:cNvSpPr/>
          <p:nvPr/>
        </p:nvSpPr>
        <p:spPr>
          <a:xfrm>
            <a:off x="3048000" y="53340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2" name="5-Point Star 21"/>
          <p:cNvSpPr/>
          <p:nvPr/>
        </p:nvSpPr>
        <p:spPr>
          <a:xfrm>
            <a:off x="3048000" y="62484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3568" name="TextBox 22"/>
          <p:cNvSpPr txBox="1">
            <a:spLocks noChangeArrowheads="1"/>
          </p:cNvSpPr>
          <p:nvPr/>
        </p:nvSpPr>
        <p:spPr bwMode="auto">
          <a:xfrm>
            <a:off x="4343400" y="2514600"/>
            <a:ext cx="4267200" cy="830263"/>
          </a:xfrm>
          <a:prstGeom prst="rect">
            <a:avLst/>
          </a:prstGeom>
          <a:noFill/>
          <a:ln w="9525">
            <a:noFill/>
            <a:miter lim="800000"/>
            <a:headEnd/>
            <a:tailEnd/>
          </a:ln>
        </p:spPr>
        <p:txBody>
          <a:bodyPr>
            <a:spAutoFit/>
          </a:bodyPr>
          <a:lstStyle/>
          <a:p>
            <a:r>
              <a:rPr lang="en-US" sz="2400">
                <a:solidFill>
                  <a:prstClr val="black"/>
                </a:solidFill>
                <a:latin typeface="Calibri" pitchFamily="34" charset="0"/>
              </a:rPr>
              <a:t>An Enzyme and a substrate formed a complex</a:t>
            </a:r>
          </a:p>
        </p:txBody>
      </p:sp>
      <p:cxnSp>
        <p:nvCxnSpPr>
          <p:cNvPr id="25" name="Straight Arrow Connector 24"/>
          <p:cNvCxnSpPr/>
          <p:nvPr/>
        </p:nvCxnSpPr>
        <p:spPr>
          <a:xfrm rot="10800000">
            <a:off x="3352800" y="2743200"/>
            <a:ext cx="9144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3570" name="TextBox 25"/>
          <p:cNvSpPr txBox="1">
            <a:spLocks noChangeArrowheads="1"/>
          </p:cNvSpPr>
          <p:nvPr/>
        </p:nvSpPr>
        <p:spPr bwMode="auto">
          <a:xfrm>
            <a:off x="4343400" y="3589338"/>
            <a:ext cx="4267200" cy="460375"/>
          </a:xfrm>
          <a:prstGeom prst="rect">
            <a:avLst/>
          </a:prstGeom>
          <a:noFill/>
          <a:ln w="9525">
            <a:noFill/>
            <a:miter lim="800000"/>
            <a:headEnd/>
            <a:tailEnd/>
          </a:ln>
        </p:spPr>
        <p:txBody>
          <a:bodyPr>
            <a:spAutoFit/>
          </a:bodyPr>
          <a:lstStyle/>
          <a:p>
            <a:r>
              <a:rPr lang="en-US" sz="2400">
                <a:solidFill>
                  <a:prstClr val="black"/>
                </a:solidFill>
                <a:latin typeface="Calibri" pitchFamily="34" charset="0"/>
              </a:rPr>
              <a:t>An ES Complex made a product</a:t>
            </a:r>
          </a:p>
        </p:txBody>
      </p:sp>
      <p:cxnSp>
        <p:nvCxnSpPr>
          <p:cNvPr id="27" name="Straight Arrow Connector 26"/>
          <p:cNvCxnSpPr/>
          <p:nvPr/>
        </p:nvCxnSpPr>
        <p:spPr>
          <a:xfrm rot="10800000">
            <a:off x="3352800" y="3817938"/>
            <a:ext cx="914400" cy="158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3572" name="TextBox 27"/>
          <p:cNvSpPr txBox="1">
            <a:spLocks noChangeArrowheads="1"/>
          </p:cNvSpPr>
          <p:nvPr/>
        </p:nvSpPr>
        <p:spPr bwMode="auto">
          <a:xfrm>
            <a:off x="4343400" y="5638800"/>
            <a:ext cx="4267200" cy="461963"/>
          </a:xfrm>
          <a:prstGeom prst="rect">
            <a:avLst/>
          </a:prstGeom>
          <a:noFill/>
          <a:ln w="9525">
            <a:noFill/>
            <a:miter lim="800000"/>
            <a:headEnd/>
            <a:tailEnd/>
          </a:ln>
        </p:spPr>
        <p:txBody>
          <a:bodyPr>
            <a:spAutoFit/>
          </a:bodyPr>
          <a:lstStyle/>
          <a:p>
            <a:r>
              <a:rPr lang="en-US" sz="2400">
                <a:solidFill>
                  <a:prstClr val="black"/>
                </a:solidFill>
                <a:latin typeface="Calibri" pitchFamily="34" charset="0"/>
              </a:rPr>
              <a:t>An ES Complex dissociated</a:t>
            </a:r>
          </a:p>
        </p:txBody>
      </p:sp>
      <p:cxnSp>
        <p:nvCxnSpPr>
          <p:cNvPr id="29" name="Straight Arrow Connector 28"/>
          <p:cNvCxnSpPr/>
          <p:nvPr/>
        </p:nvCxnSpPr>
        <p:spPr>
          <a:xfrm rot="10800000">
            <a:off x="3352800" y="5867400"/>
            <a:ext cx="9144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3574" name="TextBox 29"/>
          <p:cNvSpPr txBox="1">
            <a:spLocks noChangeArrowheads="1"/>
          </p:cNvSpPr>
          <p:nvPr/>
        </p:nvSpPr>
        <p:spPr bwMode="auto">
          <a:xfrm>
            <a:off x="4419600" y="381000"/>
            <a:ext cx="4267200" cy="1570038"/>
          </a:xfrm>
          <a:prstGeom prst="rect">
            <a:avLst/>
          </a:prstGeom>
          <a:noFill/>
          <a:ln w="9525">
            <a:noFill/>
            <a:miter lim="800000"/>
            <a:headEnd/>
            <a:tailEnd/>
          </a:ln>
        </p:spPr>
        <p:txBody>
          <a:bodyPr>
            <a:spAutoFit/>
          </a:bodyPr>
          <a:lstStyle/>
          <a:p>
            <a:r>
              <a:rPr lang="en-US" sz="2400">
                <a:solidFill>
                  <a:prstClr val="black"/>
                </a:solidFill>
                <a:latin typeface="Calibri" pitchFamily="34" charset="0"/>
              </a:rPr>
              <a:t>There is a time series of events happening within a cell.  Each event corresponds to some Reaction that occurred</a:t>
            </a:r>
          </a:p>
        </p:txBody>
      </p:sp>
    </p:spTree>
    <p:extLst>
      <p:ext uri="{BB962C8B-B14F-4D97-AF65-F5344CB8AC3E}">
        <p14:creationId xmlns:p14="http://schemas.microsoft.com/office/powerpoint/2010/main" val="218385601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3"/>
          <p:cNvSpPr>
            <a:spLocks noChangeArrowheads="1"/>
          </p:cNvSpPr>
          <p:nvPr/>
        </p:nvSpPr>
        <p:spPr bwMode="auto">
          <a:xfrm>
            <a:off x="6324600" y="533400"/>
            <a:ext cx="19161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mtClean="0">
                <a:solidFill>
                  <a:prstClr val="black"/>
                </a:solidFill>
                <a:ea typeface="ＭＳ Ｐゴシック" charset="0"/>
              </a:rPr>
              <a:t>PMID 15790856 </a:t>
            </a:r>
          </a:p>
        </p:txBody>
      </p:sp>
      <p:pic>
        <p:nvPicPr>
          <p:cNvPr id="15363"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00200" y="990600"/>
            <a:ext cx="5927725" cy="549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05462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Box 4"/>
          <p:cNvSpPr txBox="1">
            <a:spLocks noChangeArrowheads="1"/>
          </p:cNvSpPr>
          <p:nvPr/>
        </p:nvSpPr>
        <p:spPr bwMode="auto">
          <a:xfrm>
            <a:off x="457200" y="228600"/>
            <a:ext cx="8610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r>
              <a:rPr lang="en-US" sz="2800" smtClean="0">
                <a:solidFill>
                  <a:prstClr val="black"/>
                </a:solidFill>
                <a:latin typeface="Rockwell Extra Bold" charset="0"/>
              </a:rPr>
              <a:t>The noise problem</a:t>
            </a:r>
            <a:endParaRPr lang="en-US" sz="2800" i="1" smtClean="0">
              <a:solidFill>
                <a:prstClr val="black"/>
              </a:solidFill>
              <a:latin typeface="Rockwell Extra Bold" charset="0"/>
            </a:endParaRPr>
          </a:p>
        </p:txBody>
      </p:sp>
      <p:sp>
        <p:nvSpPr>
          <p:cNvPr id="16387" name="Rectangle 9"/>
          <p:cNvSpPr>
            <a:spLocks noChangeArrowheads="1"/>
          </p:cNvSpPr>
          <p:nvPr/>
        </p:nvSpPr>
        <p:spPr bwMode="auto">
          <a:xfrm>
            <a:off x="762000" y="838200"/>
            <a:ext cx="8001000" cy="4247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457200" indent="-457200">
              <a:buFont typeface="Wingdings" charset="0"/>
              <a:buChar char="§"/>
            </a:pPr>
            <a:r>
              <a:rPr lang="en-US" b="1" dirty="0" smtClean="0">
                <a:solidFill>
                  <a:srgbClr val="262626"/>
                </a:solidFill>
                <a:ea typeface="ＭＳ Ｐゴシック" charset="0"/>
              </a:rPr>
              <a:t>Extrinsic noise </a:t>
            </a:r>
            <a:r>
              <a:rPr lang="en-US" dirty="0" smtClean="0">
                <a:solidFill>
                  <a:srgbClr val="262626"/>
                </a:solidFill>
                <a:ea typeface="ＭＳ Ｐゴシック" charset="0"/>
              </a:rPr>
              <a:t>originates from fluctuations in cellular components such as metabolites, ribosomes, and polymerases and has a global effect on a per cell (but it will average out over a population)</a:t>
            </a:r>
          </a:p>
          <a:p>
            <a:pPr marL="457200" indent="-457200">
              <a:buFont typeface="Wingdings" charset="0"/>
              <a:buChar char="§"/>
            </a:pPr>
            <a:r>
              <a:rPr lang="en-US" b="1" dirty="0" smtClean="0">
                <a:solidFill>
                  <a:srgbClr val="262626"/>
                </a:solidFill>
                <a:ea typeface="ＭＳ Ｐゴシック" charset="0"/>
              </a:rPr>
              <a:t>Intrinsic noise</a:t>
            </a:r>
            <a:r>
              <a:rPr lang="en-US" dirty="0" smtClean="0">
                <a:solidFill>
                  <a:srgbClr val="262626"/>
                </a:solidFill>
                <a:ea typeface="ＭＳ Ｐゴシック" charset="0"/>
              </a:rPr>
              <a:t> results from </a:t>
            </a:r>
            <a:r>
              <a:rPr lang="en-US" dirty="0" err="1" smtClean="0">
                <a:solidFill>
                  <a:srgbClr val="262626"/>
                </a:solidFill>
                <a:ea typeface="ＭＳ Ｐゴシック" charset="0"/>
              </a:rPr>
              <a:t>stochasticity</a:t>
            </a:r>
            <a:r>
              <a:rPr lang="en-US" dirty="0" smtClean="0">
                <a:solidFill>
                  <a:srgbClr val="262626"/>
                </a:solidFill>
                <a:ea typeface="ＭＳ Ｐゴシック" charset="0"/>
              </a:rPr>
              <a:t> in the biochemical reactions at an individual gene and would cause identical copies of a gene to express at different levels</a:t>
            </a:r>
          </a:p>
          <a:p>
            <a:pPr marL="457200" indent="-457200">
              <a:buFont typeface="Wingdings" charset="0"/>
              <a:buChar char="§"/>
            </a:pPr>
            <a:endParaRPr lang="en-US" dirty="0" smtClean="0">
              <a:solidFill>
                <a:srgbClr val="262626"/>
              </a:solidFill>
              <a:ea typeface="ＭＳ Ｐゴシック" charset="0"/>
            </a:endParaRPr>
          </a:p>
          <a:p>
            <a:pPr marL="457200" indent="-457200">
              <a:buFont typeface="Wingdings" charset="0"/>
              <a:buChar char="§"/>
            </a:pPr>
            <a:r>
              <a:rPr lang="en-US" dirty="0">
                <a:solidFill>
                  <a:srgbClr val="262626"/>
                </a:solidFill>
                <a:ea typeface="ＭＳ Ｐゴシック" charset="0"/>
              </a:rPr>
              <a:t>Both translation and transcription have been shown to be sensitive to intrinsic and extrinsic noise</a:t>
            </a:r>
          </a:p>
          <a:p>
            <a:pPr marL="457200" indent="-457200">
              <a:buFont typeface="Wingdings" charset="0"/>
              <a:buChar char="§"/>
            </a:pPr>
            <a:endParaRPr lang="en-US" dirty="0" smtClean="0">
              <a:solidFill>
                <a:srgbClr val="262626"/>
              </a:solidFill>
              <a:ea typeface="ＭＳ Ｐゴシック" charset="0"/>
            </a:endParaRPr>
          </a:p>
          <a:p>
            <a:pPr marL="457200" indent="-457200">
              <a:buFont typeface="Wingdings" charset="0"/>
              <a:buChar char="§"/>
            </a:pPr>
            <a:r>
              <a:rPr lang="en-US" dirty="0" smtClean="0">
                <a:solidFill>
                  <a:srgbClr val="262626"/>
                </a:solidFill>
                <a:ea typeface="ＭＳ Ｐゴシック" charset="0"/>
              </a:rPr>
              <a:t>This paper uses modeling and experiment to describe the issue of traffic on an mRNA and how it is coupled to individual rates of translation initiation</a:t>
            </a:r>
          </a:p>
          <a:p>
            <a:pPr marL="457200" indent="-457200">
              <a:buFont typeface="Wingdings" charset="0"/>
              <a:buChar char="§"/>
            </a:pPr>
            <a:endParaRPr lang="en-US" dirty="0" smtClean="0">
              <a:solidFill>
                <a:srgbClr val="262626"/>
              </a:solidFill>
              <a:ea typeface="ＭＳ Ｐゴシック" charset="0"/>
            </a:endParaRPr>
          </a:p>
          <a:p>
            <a:pPr marL="457200" indent="-457200">
              <a:buFont typeface="Wingdings" charset="0"/>
              <a:buChar char="§"/>
            </a:pPr>
            <a:r>
              <a:rPr lang="en-US" dirty="0" smtClean="0">
                <a:solidFill>
                  <a:srgbClr val="262626"/>
                </a:solidFill>
                <a:ea typeface="ＭＳ Ｐゴシック" charset="0"/>
              </a:rPr>
              <a:t>This is an example of intrinsic noise</a:t>
            </a:r>
          </a:p>
        </p:txBody>
      </p:sp>
    </p:spTree>
    <p:custDataLst>
      <p:tags r:id="rId1"/>
    </p:custDataLst>
    <p:extLst>
      <p:ext uri="{BB962C8B-B14F-4D97-AF65-F5344CB8AC3E}">
        <p14:creationId xmlns:p14="http://schemas.microsoft.com/office/powerpoint/2010/main" val="146305985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38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6387">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6387">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extBox 4"/>
          <p:cNvSpPr txBox="1">
            <a:spLocks noChangeArrowheads="1"/>
          </p:cNvSpPr>
          <p:nvPr/>
        </p:nvSpPr>
        <p:spPr bwMode="auto">
          <a:xfrm>
            <a:off x="457200" y="228600"/>
            <a:ext cx="8610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r>
              <a:rPr lang="en-US" sz="2800" smtClean="0">
                <a:solidFill>
                  <a:prstClr val="black"/>
                </a:solidFill>
                <a:latin typeface="Rockwell Extra Bold" charset="0"/>
              </a:rPr>
              <a:t>The model</a:t>
            </a:r>
            <a:endParaRPr lang="en-US" sz="2800" i="1" smtClean="0">
              <a:solidFill>
                <a:prstClr val="black"/>
              </a:solidFill>
              <a:latin typeface="Rockwell Extra Bold" charset="0"/>
            </a:endParaRPr>
          </a:p>
        </p:txBody>
      </p:sp>
      <p:sp>
        <p:nvSpPr>
          <p:cNvPr id="19459" name="Rectangle 9"/>
          <p:cNvSpPr>
            <a:spLocks noChangeArrowheads="1"/>
          </p:cNvSpPr>
          <p:nvPr/>
        </p:nvSpPr>
        <p:spPr bwMode="auto">
          <a:xfrm>
            <a:off x="762000" y="838200"/>
            <a:ext cx="8001000" cy="255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457200" indent="-457200">
              <a:buFont typeface="Wingdings" charset="0"/>
              <a:buChar char="§"/>
            </a:pPr>
            <a:r>
              <a:rPr lang="en-US" sz="2000" dirty="0" smtClean="0">
                <a:solidFill>
                  <a:srgbClr val="262626"/>
                </a:solidFill>
                <a:ea typeface="ＭＳ Ｐゴシック" charset="0"/>
              </a:rPr>
              <a:t>Translation starts by binding a 30S ribosomal subunit to codon 1 with the rate Ks, provided that the binding site is not occluded by another ribosome within an occluding distance d</a:t>
            </a:r>
          </a:p>
          <a:p>
            <a:pPr marL="457200" indent="-457200">
              <a:buFont typeface="Wingdings" charset="0"/>
              <a:buChar char="§"/>
            </a:pPr>
            <a:r>
              <a:rPr lang="en-US" sz="2000" dirty="0" smtClean="0">
                <a:solidFill>
                  <a:srgbClr val="262626"/>
                </a:solidFill>
                <a:ea typeface="ＭＳ Ｐゴシック" charset="0"/>
              </a:rPr>
              <a:t>The ribosome stays at codon 1 for a time, τ, to assemble the translating 70S ribosome</a:t>
            </a:r>
          </a:p>
          <a:p>
            <a:pPr marL="457200" indent="-457200">
              <a:buFont typeface="Wingdings" charset="0"/>
              <a:buChar char="§"/>
            </a:pPr>
            <a:r>
              <a:rPr lang="en-US" sz="2000" dirty="0" smtClean="0">
                <a:solidFill>
                  <a:srgbClr val="262626"/>
                </a:solidFill>
                <a:ea typeface="ＭＳ Ｐゴシック" charset="0"/>
              </a:rPr>
              <a:t>After τ, all ribosomes have a probability </a:t>
            </a:r>
            <a:r>
              <a:rPr lang="en-US" sz="2000" dirty="0" err="1" smtClean="0">
                <a:solidFill>
                  <a:srgbClr val="262626"/>
                </a:solidFill>
                <a:ea typeface="ＭＳ Ｐゴシック" charset="0"/>
              </a:rPr>
              <a:t>Rxdt</a:t>
            </a:r>
            <a:r>
              <a:rPr lang="en-US" sz="2000" dirty="0" smtClean="0">
                <a:solidFill>
                  <a:srgbClr val="262626"/>
                </a:solidFill>
                <a:ea typeface="ＭＳ Ｐゴシック" charset="0"/>
              </a:rPr>
              <a:t> to move one codon forward (Rx is the translation rate for the codon at position x chosen from a table of rates for each codon)</a:t>
            </a:r>
          </a:p>
        </p:txBody>
      </p:sp>
      <p:pic>
        <p:nvPicPr>
          <p:cNvPr id="19460"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2400" y="3505200"/>
            <a:ext cx="5329238" cy="317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1" name="Rectangle 4"/>
          <p:cNvSpPr>
            <a:spLocks noChangeArrowheads="1"/>
          </p:cNvSpPr>
          <p:nvPr/>
        </p:nvSpPr>
        <p:spPr bwMode="auto">
          <a:xfrm>
            <a:off x="5715000" y="3581400"/>
            <a:ext cx="3276600" cy="286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457200" indent="-457200">
              <a:buFont typeface="Wingdings" charset="0"/>
              <a:buChar char="§"/>
            </a:pPr>
            <a:r>
              <a:rPr lang="en-US" sz="2000" dirty="0" smtClean="0">
                <a:solidFill>
                  <a:srgbClr val="262626"/>
                </a:solidFill>
                <a:ea typeface="ＭＳ Ｐゴシック" charset="0"/>
              </a:rPr>
              <a:t>Movements are accepted only if the distance to the preceding ribosome is larger than d</a:t>
            </a:r>
          </a:p>
          <a:p>
            <a:pPr marL="457200" indent="-457200">
              <a:buFont typeface="Wingdings" charset="0"/>
              <a:buChar char="§"/>
            </a:pPr>
            <a:r>
              <a:rPr lang="en-US" sz="2000" dirty="0" smtClean="0">
                <a:solidFill>
                  <a:srgbClr val="262626"/>
                </a:solidFill>
                <a:ea typeface="ＭＳ Ｐゴシック" charset="0"/>
              </a:rPr>
              <a:t>When the ribosome reaches the end of the mRNA the peptide is released with a rate </a:t>
            </a:r>
            <a:r>
              <a:rPr lang="en-US" sz="2000" dirty="0" err="1" smtClean="0">
                <a:solidFill>
                  <a:srgbClr val="262626"/>
                </a:solidFill>
                <a:ea typeface="ＭＳ Ｐゴシック" charset="0"/>
              </a:rPr>
              <a:t>Kt</a:t>
            </a:r>
            <a:endParaRPr lang="en-US" sz="2000" dirty="0" smtClean="0">
              <a:solidFill>
                <a:srgbClr val="262626"/>
              </a:solidFill>
              <a:ea typeface="ＭＳ Ｐゴシック" charset="0"/>
            </a:endParaRPr>
          </a:p>
        </p:txBody>
      </p:sp>
    </p:spTree>
    <p:custDataLst>
      <p:tags r:id="rId1"/>
    </p:custDataLst>
    <p:extLst>
      <p:ext uri="{BB962C8B-B14F-4D97-AF65-F5344CB8AC3E}">
        <p14:creationId xmlns:p14="http://schemas.microsoft.com/office/powerpoint/2010/main" val="233649970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4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4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45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461">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46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extBox 4"/>
          <p:cNvSpPr txBox="1">
            <a:spLocks noChangeArrowheads="1"/>
          </p:cNvSpPr>
          <p:nvPr/>
        </p:nvSpPr>
        <p:spPr bwMode="auto">
          <a:xfrm>
            <a:off x="457200" y="228600"/>
            <a:ext cx="8610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r>
              <a:rPr lang="en-US" sz="2800" dirty="0" smtClean="0">
                <a:solidFill>
                  <a:prstClr val="black"/>
                </a:solidFill>
                <a:latin typeface="Rockwell Extra Bold" charset="0"/>
              </a:rPr>
              <a:t>Video of the simulation</a:t>
            </a:r>
            <a:endParaRPr lang="en-US" sz="2800" i="1" dirty="0" smtClean="0">
              <a:solidFill>
                <a:prstClr val="black"/>
              </a:solidFill>
              <a:latin typeface="Rockwell Extra Bold" charset="0"/>
            </a:endParaRPr>
          </a:p>
        </p:txBody>
      </p:sp>
      <p:sp>
        <p:nvSpPr>
          <p:cNvPr id="2" name="Rectangle 1"/>
          <p:cNvSpPr/>
          <p:nvPr/>
        </p:nvSpPr>
        <p:spPr>
          <a:xfrm>
            <a:off x="431800" y="6324600"/>
            <a:ext cx="7708900" cy="369332"/>
          </a:xfrm>
          <a:prstGeom prst="rect">
            <a:avLst/>
          </a:prstGeom>
        </p:spPr>
        <p:txBody>
          <a:bodyPr wrap="square">
            <a:spAutoFit/>
          </a:bodyPr>
          <a:lstStyle/>
          <a:p>
            <a:r>
              <a:rPr lang="en-US" dirty="0">
                <a:hlinkClick r:id="rId5"/>
              </a:rPr>
              <a:t>http://cmol.nbi.dk/models/RibosomeTraffic/RibosomeTraffic.html</a:t>
            </a:r>
            <a:r>
              <a:rPr lang="en-US" dirty="0"/>
              <a:t>.</a:t>
            </a:r>
          </a:p>
        </p:txBody>
      </p:sp>
      <p:pic>
        <p:nvPicPr>
          <p:cNvPr id="3" name="stochastic.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57200" y="752475"/>
            <a:ext cx="8035003" cy="5486400"/>
          </a:xfrm>
          <a:prstGeom prst="rect">
            <a:avLst/>
          </a:prstGeom>
        </p:spPr>
      </p:pic>
    </p:spTree>
    <p:extLst>
      <p:ext uri="{BB962C8B-B14F-4D97-AF65-F5344CB8AC3E}">
        <p14:creationId xmlns:p14="http://schemas.microsoft.com/office/powerpoint/2010/main" val="11326460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extLst mod="1"/>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extBox 4"/>
          <p:cNvSpPr txBox="1">
            <a:spLocks noChangeArrowheads="1"/>
          </p:cNvSpPr>
          <p:nvPr/>
        </p:nvSpPr>
        <p:spPr bwMode="auto">
          <a:xfrm>
            <a:off x="457200" y="228600"/>
            <a:ext cx="8610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r>
              <a:rPr lang="en-US" sz="2800" dirty="0" smtClean="0">
                <a:solidFill>
                  <a:prstClr val="black"/>
                </a:solidFill>
                <a:latin typeface="Rockwell Extra Bold" charset="0"/>
              </a:rPr>
              <a:t>Examples of bottlenecks</a:t>
            </a:r>
            <a:endParaRPr lang="en-US" sz="2800" i="1" dirty="0" smtClean="0">
              <a:solidFill>
                <a:prstClr val="black"/>
              </a:solidFill>
              <a:latin typeface="Rockwell Extra Bold" charset="0"/>
            </a:endParaRPr>
          </a:p>
        </p:txBody>
      </p:sp>
      <p:pic>
        <p:nvPicPr>
          <p:cNvPr id="1026" name="Picture 2" descr="Full-size image (61 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7400" y="1066800"/>
            <a:ext cx="3962400" cy="5172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482137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extBox 4"/>
          <p:cNvSpPr txBox="1">
            <a:spLocks noChangeArrowheads="1"/>
          </p:cNvSpPr>
          <p:nvPr/>
        </p:nvSpPr>
        <p:spPr bwMode="auto">
          <a:xfrm>
            <a:off x="457200" y="228600"/>
            <a:ext cx="8610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r>
              <a:rPr lang="en-US" sz="2800" smtClean="0">
                <a:solidFill>
                  <a:prstClr val="black"/>
                </a:solidFill>
                <a:latin typeface="Rockwell Extra Bold" charset="0"/>
              </a:rPr>
              <a:t>Why slow codons at start of ORFs?</a:t>
            </a:r>
            <a:endParaRPr lang="en-US" sz="2800" i="1" smtClean="0">
              <a:solidFill>
                <a:prstClr val="black"/>
              </a:solidFill>
              <a:latin typeface="Rockwell Extra Bold" charset="0"/>
            </a:endParaRPr>
          </a:p>
        </p:txBody>
      </p:sp>
      <p:sp>
        <p:nvSpPr>
          <p:cNvPr id="21507" name="Rectangle 9"/>
          <p:cNvSpPr>
            <a:spLocks noChangeArrowheads="1"/>
          </p:cNvSpPr>
          <p:nvPr/>
        </p:nvSpPr>
        <p:spPr bwMode="auto">
          <a:xfrm>
            <a:off x="762000" y="838200"/>
            <a:ext cx="8001000" cy="389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457200" indent="-457200">
              <a:buFont typeface="Wingdings" charset="0"/>
              <a:buChar char="§"/>
            </a:pPr>
            <a:r>
              <a:rPr lang="en-US" sz="1900" dirty="0" smtClean="0">
                <a:solidFill>
                  <a:srgbClr val="262626"/>
                </a:solidFill>
                <a:ea typeface="ＭＳ Ｐゴシック" charset="0"/>
              </a:rPr>
              <a:t>The occlusion time will respond to changes in substrate level if the rare codons, for instance, GAG, are unsaturated whereas the fast translated codon GAA is saturated (GAA and GAG are read by the same </a:t>
            </a:r>
            <a:r>
              <a:rPr lang="en-US" sz="1900" dirty="0" err="1" smtClean="0">
                <a:solidFill>
                  <a:srgbClr val="262626"/>
                </a:solidFill>
                <a:ea typeface="ＭＳ Ｐゴシック" charset="0"/>
              </a:rPr>
              <a:t>tRNA</a:t>
            </a:r>
            <a:r>
              <a:rPr lang="en-US" sz="1900" dirty="0" smtClean="0">
                <a:solidFill>
                  <a:srgbClr val="262626"/>
                </a:solidFill>
                <a:ea typeface="ＭＳ Ｐゴシック" charset="0"/>
              </a:rPr>
              <a:t> but are translated with A and B rates, respectively). This allows negative feedback to fine-tune the initiation rate.</a:t>
            </a:r>
          </a:p>
          <a:p>
            <a:pPr marL="457200" indent="-457200">
              <a:buFont typeface="Wingdings" charset="0"/>
              <a:buChar char="§"/>
            </a:pPr>
            <a:r>
              <a:rPr lang="en-US" sz="1900" dirty="0" smtClean="0">
                <a:solidFill>
                  <a:srgbClr val="262626"/>
                </a:solidFill>
                <a:ea typeface="ＭＳ Ｐゴシック" charset="0"/>
              </a:rPr>
              <a:t>Slowly translated codons in the beginning of the mRNA will increase the average ribosome distance in the later part of the gene and thereby minimize queues there.</a:t>
            </a:r>
          </a:p>
          <a:p>
            <a:pPr marL="457200" indent="-457200">
              <a:buFont typeface="Wingdings" charset="0"/>
              <a:buChar char="§"/>
            </a:pPr>
            <a:r>
              <a:rPr lang="en-US" sz="1900" dirty="0" smtClean="0">
                <a:solidFill>
                  <a:srgbClr val="262626"/>
                </a:solidFill>
                <a:ea typeface="ＭＳ Ｐゴシック" charset="0"/>
              </a:rPr>
              <a:t>So, the location of slower and faster codons in an ORF could influence overall translation rate, but also could increase or decrease the distribution of rates observed within a cell</a:t>
            </a:r>
          </a:p>
          <a:p>
            <a:pPr marL="457200" indent="-457200">
              <a:buFont typeface="Wingdings" charset="0"/>
              <a:buChar char="§"/>
            </a:pPr>
            <a:r>
              <a:rPr lang="en-US" sz="1900" dirty="0" smtClean="0">
                <a:solidFill>
                  <a:srgbClr val="262626"/>
                </a:solidFill>
                <a:ea typeface="ＭＳ Ｐゴシック" charset="0"/>
              </a:rPr>
              <a:t>Also, having higher transcription rates combined with lower translation rates might give less variation</a:t>
            </a:r>
          </a:p>
        </p:txBody>
      </p:sp>
      <p:pic>
        <p:nvPicPr>
          <p:cNvPr id="2150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43000" y="4876800"/>
            <a:ext cx="3262313" cy="163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9"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257800" y="5105400"/>
            <a:ext cx="1581150" cy="110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extLst>
      <p:ext uri="{BB962C8B-B14F-4D97-AF65-F5344CB8AC3E}">
        <p14:creationId xmlns:p14="http://schemas.microsoft.com/office/powerpoint/2010/main" val="17783892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5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50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50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50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50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5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www.eweekeurope.co.uk/wp-content/uploads/2010/08/java.jpg"/>
          <p:cNvPicPr>
            <a:picLocks noChangeAspect="1" noChangeArrowheads="1"/>
          </p:cNvPicPr>
          <p:nvPr/>
        </p:nvPicPr>
        <p:blipFill>
          <a:blip r:embed="rId3" cstate="print"/>
          <a:srcRect/>
          <a:stretch>
            <a:fillRect/>
          </a:stretch>
        </p:blipFill>
        <p:spPr bwMode="auto">
          <a:xfrm>
            <a:off x="2514600" y="1371600"/>
            <a:ext cx="4953000" cy="4953000"/>
          </a:xfrm>
          <a:prstGeom prst="rect">
            <a:avLst/>
          </a:prstGeom>
          <a:noFill/>
          <a:ln w="9525">
            <a:noFill/>
            <a:miter lim="800000"/>
            <a:headEnd/>
            <a:tailEnd/>
          </a:ln>
        </p:spPr>
      </p:pic>
      <p:sp>
        <p:nvSpPr>
          <p:cNvPr id="2051" name="TextBox 4"/>
          <p:cNvSpPr txBox="1">
            <a:spLocks noChangeArrowheads="1"/>
          </p:cNvSpPr>
          <p:nvPr/>
        </p:nvSpPr>
        <p:spPr bwMode="auto">
          <a:xfrm>
            <a:off x="838200" y="457200"/>
            <a:ext cx="7620000" cy="1446213"/>
          </a:xfrm>
          <a:prstGeom prst="rect">
            <a:avLst/>
          </a:prstGeom>
          <a:noFill/>
          <a:ln w="9525">
            <a:noFill/>
            <a:miter lim="800000"/>
            <a:headEnd/>
            <a:tailEnd/>
          </a:ln>
        </p:spPr>
        <p:txBody>
          <a:bodyPr>
            <a:spAutoFit/>
          </a:bodyPr>
          <a:lstStyle/>
          <a:p>
            <a:r>
              <a:rPr lang="en-US" sz="4400">
                <a:latin typeface="Rockwell Extra Bold" pitchFamily="18" charset="0"/>
              </a:rPr>
              <a:t>Stochastic Modeling</a:t>
            </a:r>
          </a:p>
          <a:p>
            <a:r>
              <a:rPr lang="en-US" sz="4400">
                <a:latin typeface="Rockwell Extra Bold" pitchFamily="18" charset="0"/>
              </a:rPr>
              <a:t>in Java</a:t>
            </a:r>
            <a:endParaRPr lang="en-US" sz="3200">
              <a:latin typeface="Rockwell Extra Bold"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457200" y="1143000"/>
            <a:ext cx="8305800" cy="4832350"/>
          </a:xfrm>
          <a:prstGeom prst="rect">
            <a:avLst/>
          </a:prstGeom>
          <a:noFill/>
          <a:ln w="9525">
            <a:noFill/>
            <a:miter lim="800000"/>
            <a:headEnd/>
            <a:tailEnd/>
          </a:ln>
        </p:spPr>
        <p:txBody>
          <a:bodyPr anchor="ctr">
            <a:spAutoFit/>
          </a:bodyPr>
          <a:lstStyle/>
          <a:p>
            <a:r>
              <a:rPr lang="en-US" sz="2800">
                <a:solidFill>
                  <a:srgbClr val="222222"/>
                </a:solidFill>
              </a:rPr>
              <a:t>For PC users, download the netbeans bundle at:</a:t>
            </a:r>
            <a:br>
              <a:rPr lang="en-US" sz="2800">
                <a:solidFill>
                  <a:srgbClr val="222222"/>
                </a:solidFill>
              </a:rPr>
            </a:br>
            <a:r>
              <a:rPr lang="en-US" sz="2800">
                <a:solidFill>
                  <a:srgbClr val="354258"/>
                </a:solidFill>
                <a:hlinkClick r:id="rId3"/>
              </a:rPr>
              <a:t>http://www.oracle.com/technetwork/java/javase/downloads/jdk-</a:t>
            </a:r>
            <a:r>
              <a:rPr lang="en-US" sz="2800">
                <a:solidFill>
                  <a:srgbClr val="222222"/>
                </a:solidFill>
                <a:hlinkClick r:id="rId3"/>
              </a:rPr>
              <a:t>netbeans</a:t>
            </a:r>
            <a:r>
              <a:rPr lang="en-US" sz="2800">
                <a:solidFill>
                  <a:srgbClr val="354258"/>
                </a:solidFill>
                <a:hlinkClick r:id="rId3"/>
              </a:rPr>
              <a:t>-jsp-142931.html</a:t>
            </a:r>
            <a:br>
              <a:rPr lang="en-US" sz="2800">
                <a:solidFill>
                  <a:srgbClr val="354258"/>
                </a:solidFill>
                <a:hlinkClick r:id="rId3"/>
              </a:rPr>
            </a:br>
            <a:r>
              <a:rPr lang="en-US" sz="2800">
                <a:solidFill>
                  <a:srgbClr val="354258"/>
                </a:solidFill>
                <a:hlinkClick r:id="rId3"/>
              </a:rPr>
              <a:t/>
            </a:r>
            <a:br>
              <a:rPr lang="en-US" sz="2800">
                <a:solidFill>
                  <a:srgbClr val="354258"/>
                </a:solidFill>
                <a:hlinkClick r:id="rId3"/>
              </a:rPr>
            </a:br>
            <a:r>
              <a:rPr lang="en-US" sz="2800">
                <a:solidFill>
                  <a:srgbClr val="222222"/>
                </a:solidFill>
              </a:rPr>
              <a:t>For Mac users,  go to:</a:t>
            </a:r>
            <a:br>
              <a:rPr lang="en-US" sz="2800">
                <a:solidFill>
                  <a:srgbClr val="222222"/>
                </a:solidFill>
              </a:rPr>
            </a:br>
            <a:r>
              <a:rPr lang="en-US" sz="2800">
                <a:solidFill>
                  <a:srgbClr val="354258"/>
                </a:solidFill>
                <a:hlinkClick r:id="rId4"/>
              </a:rPr>
              <a:t>http://</a:t>
            </a:r>
            <a:r>
              <a:rPr lang="en-US" sz="2800">
                <a:solidFill>
                  <a:srgbClr val="222222"/>
                </a:solidFill>
                <a:hlinkClick r:id="rId4"/>
              </a:rPr>
              <a:t>netbeans</a:t>
            </a:r>
            <a:r>
              <a:rPr lang="en-US" sz="2800">
                <a:solidFill>
                  <a:srgbClr val="354258"/>
                </a:solidFill>
                <a:hlinkClick r:id="rId4"/>
              </a:rPr>
              <a:t>.org/downloads/</a:t>
            </a:r>
            <a:br>
              <a:rPr lang="en-US" sz="2800">
                <a:solidFill>
                  <a:srgbClr val="354258"/>
                </a:solidFill>
                <a:hlinkClick r:id="rId4"/>
              </a:rPr>
            </a:br>
            <a:r>
              <a:rPr lang="en-US" sz="2800">
                <a:solidFill>
                  <a:srgbClr val="354258"/>
                </a:solidFill>
                <a:hlinkClick r:id="rId3"/>
              </a:rPr>
              <a:t/>
            </a:r>
            <a:br>
              <a:rPr lang="en-US" sz="2800">
                <a:solidFill>
                  <a:srgbClr val="354258"/>
                </a:solidFill>
                <a:hlinkClick r:id="rId3"/>
              </a:rPr>
            </a:br>
            <a:r>
              <a:rPr lang="en-US" sz="2800">
                <a:solidFill>
                  <a:srgbClr val="222222"/>
                </a:solidFill>
              </a:rPr>
              <a:t>Select your platform, and then download the "java" version of the tool.</a:t>
            </a:r>
            <a:r>
              <a:rPr lang="en-US" sz="2800"/>
              <a:t>  </a:t>
            </a:r>
          </a:p>
          <a:p>
            <a:endParaRPr lang="en-US" sz="2800"/>
          </a:p>
          <a:p>
            <a:r>
              <a:rPr lang="en-US" sz="2800"/>
              <a:t>Install netbeans, and then confirm it launches.</a:t>
            </a:r>
          </a:p>
        </p:txBody>
      </p:sp>
      <p:sp>
        <p:nvSpPr>
          <p:cNvPr id="3075"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Install Netbeans</a:t>
            </a:r>
            <a:endParaRPr lang="en-US" sz="2800" i="1">
              <a:latin typeface="Rockwell Extra Bold"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ChangeArrowheads="1"/>
          </p:cNvSpPr>
          <p:nvPr/>
        </p:nvSpPr>
        <p:spPr bwMode="auto">
          <a:xfrm>
            <a:off x="457200" y="1019175"/>
            <a:ext cx="8305800" cy="2309813"/>
          </a:xfrm>
          <a:prstGeom prst="rect">
            <a:avLst/>
          </a:prstGeom>
          <a:noFill/>
          <a:ln w="9525">
            <a:noFill/>
            <a:miter lim="800000"/>
            <a:headEnd/>
            <a:tailEnd/>
          </a:ln>
        </p:spPr>
        <p:txBody>
          <a:bodyPr anchor="ctr">
            <a:spAutoFit/>
          </a:bodyPr>
          <a:lstStyle/>
          <a:p>
            <a:r>
              <a:rPr lang="en-US" sz="2800" dirty="0">
                <a:solidFill>
                  <a:srgbClr val="222222"/>
                </a:solidFill>
              </a:rPr>
              <a:t>Open </a:t>
            </a:r>
            <a:r>
              <a:rPr lang="en-US" sz="2800" dirty="0" err="1">
                <a:solidFill>
                  <a:srgbClr val="222222"/>
                </a:solidFill>
              </a:rPr>
              <a:t>netbeans</a:t>
            </a:r>
            <a:r>
              <a:rPr lang="en-US" sz="2800" dirty="0">
                <a:solidFill>
                  <a:srgbClr val="222222"/>
                </a:solidFill>
              </a:rPr>
              <a:t>, navigate the menus to:</a:t>
            </a:r>
          </a:p>
          <a:p>
            <a:r>
              <a:rPr lang="en-US" sz="2800" dirty="0">
                <a:solidFill>
                  <a:srgbClr val="222222"/>
                </a:solidFill>
              </a:rPr>
              <a:t>	Team &gt; Subversion &gt; Checkout</a:t>
            </a:r>
          </a:p>
          <a:p>
            <a:endParaRPr lang="en-US" sz="2800" dirty="0">
              <a:solidFill>
                <a:srgbClr val="222222"/>
              </a:solidFill>
            </a:endParaRPr>
          </a:p>
          <a:p>
            <a:r>
              <a:rPr lang="en-US" sz="2800" dirty="0">
                <a:solidFill>
                  <a:srgbClr val="222222"/>
                </a:solidFill>
              </a:rPr>
              <a:t>The URL is </a:t>
            </a:r>
            <a:endParaRPr lang="en-US" sz="1600" dirty="0">
              <a:solidFill>
                <a:srgbClr val="222222"/>
              </a:solidFill>
            </a:endParaRPr>
          </a:p>
          <a:p>
            <a:r>
              <a:rPr lang="en-US" sz="1600" dirty="0">
                <a:solidFill>
                  <a:srgbClr val="222222"/>
                </a:solidFill>
                <a:hlinkClick r:id="rId3"/>
              </a:rPr>
              <a:t>http://svn.code.sf.net/p/andersonlab/code/</a:t>
            </a:r>
            <a:endParaRPr lang="en-US" sz="1600" dirty="0">
              <a:solidFill>
                <a:srgbClr val="222222"/>
              </a:solidFill>
            </a:endParaRPr>
          </a:p>
          <a:p>
            <a:r>
              <a:rPr lang="en-US" sz="1600" dirty="0">
                <a:solidFill>
                  <a:srgbClr val="222222"/>
                </a:solidFill>
              </a:rPr>
              <a:t>Then click “Next”</a:t>
            </a:r>
            <a:endParaRPr lang="en-US" sz="1600" dirty="0"/>
          </a:p>
        </p:txBody>
      </p:sp>
      <p:sp>
        <p:nvSpPr>
          <p:cNvPr id="4099"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Checkout the code using subversion</a:t>
            </a:r>
            <a:endParaRPr lang="en-US" sz="2800" i="1">
              <a:latin typeface="Rockwell Extra Bold" pitchFamily="18" charset="0"/>
            </a:endParaRPr>
          </a:p>
        </p:txBody>
      </p:sp>
      <p:pic>
        <p:nvPicPr>
          <p:cNvPr id="4100" name="Picture 2"/>
          <p:cNvPicPr>
            <a:picLocks noChangeAspect="1" noChangeArrowheads="1"/>
          </p:cNvPicPr>
          <p:nvPr/>
        </p:nvPicPr>
        <p:blipFill>
          <a:blip r:embed="rId4" cstate="print"/>
          <a:srcRect/>
          <a:stretch>
            <a:fillRect/>
          </a:stretch>
        </p:blipFill>
        <p:spPr bwMode="auto">
          <a:xfrm>
            <a:off x="1143000" y="3505200"/>
            <a:ext cx="6991350" cy="5419725"/>
          </a:xfrm>
          <a:prstGeom prst="rect">
            <a:avLst/>
          </a:prstGeom>
          <a:noFill/>
          <a:ln w="9525">
            <a:noFill/>
            <a:miter lim="800000"/>
            <a:headEnd/>
            <a:tailEnd/>
          </a:ln>
        </p:spPr>
      </p:pic>
      <p:cxnSp>
        <p:nvCxnSpPr>
          <p:cNvPr id="7" name="Straight Arrow Connector 6"/>
          <p:cNvCxnSpPr/>
          <p:nvPr/>
        </p:nvCxnSpPr>
        <p:spPr>
          <a:xfrm flipV="1">
            <a:off x="2743200" y="4495800"/>
            <a:ext cx="1447800" cy="6096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102" name="Rectangle 7"/>
          <p:cNvSpPr>
            <a:spLocks noChangeArrowheads="1"/>
          </p:cNvSpPr>
          <p:nvPr/>
        </p:nvSpPr>
        <p:spPr bwMode="auto">
          <a:xfrm>
            <a:off x="1295400" y="5105400"/>
            <a:ext cx="1943100" cy="646113"/>
          </a:xfrm>
          <a:prstGeom prst="rect">
            <a:avLst/>
          </a:prstGeom>
          <a:noFill/>
          <a:ln w="9525">
            <a:noFill/>
            <a:miter lim="800000"/>
            <a:headEnd/>
            <a:tailEnd/>
          </a:ln>
        </p:spPr>
        <p:txBody>
          <a:bodyPr>
            <a:spAutoFit/>
          </a:bodyPr>
          <a:lstStyle/>
          <a:p>
            <a:r>
              <a:rPr lang="en-US">
                <a:solidFill>
                  <a:srgbClr val="FF0000"/>
                </a:solidFill>
              </a:rPr>
              <a:t>Put URL here then click Next</a:t>
            </a:r>
            <a:endParaRPr lang="en-US">
              <a:solidFill>
                <a:srgbClr val="FF0000"/>
              </a:solidFill>
              <a:latin typeface="Calibri"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ChangeArrowheads="1"/>
          </p:cNvSpPr>
          <p:nvPr/>
        </p:nvSpPr>
        <p:spPr bwMode="auto">
          <a:xfrm>
            <a:off x="457200" y="1268413"/>
            <a:ext cx="8305800" cy="955675"/>
          </a:xfrm>
          <a:prstGeom prst="rect">
            <a:avLst/>
          </a:prstGeom>
          <a:noFill/>
          <a:ln w="9525">
            <a:noFill/>
            <a:miter lim="800000"/>
            <a:headEnd/>
            <a:tailEnd/>
          </a:ln>
        </p:spPr>
        <p:txBody>
          <a:bodyPr anchor="ctr">
            <a:spAutoFit/>
          </a:bodyPr>
          <a:lstStyle/>
          <a:p>
            <a:r>
              <a:rPr lang="en-US" sz="2800">
                <a:solidFill>
                  <a:srgbClr val="222222"/>
                </a:solidFill>
              </a:rPr>
              <a:t>In the next window, click browse, click Gillespie, then click OK.</a:t>
            </a:r>
            <a:endParaRPr lang="en-US" sz="1600"/>
          </a:p>
        </p:txBody>
      </p:sp>
      <p:sp>
        <p:nvSpPr>
          <p:cNvPr id="5123"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Checkout the code using subversion</a:t>
            </a:r>
            <a:endParaRPr lang="en-US" sz="2800" i="1">
              <a:latin typeface="Rockwell Extra Bold" pitchFamily="18" charset="0"/>
            </a:endParaRPr>
          </a:p>
        </p:txBody>
      </p:sp>
      <p:pic>
        <p:nvPicPr>
          <p:cNvPr id="5124" name="Picture 2"/>
          <p:cNvPicPr>
            <a:picLocks noChangeAspect="1" noChangeArrowheads="1"/>
          </p:cNvPicPr>
          <p:nvPr/>
        </p:nvPicPr>
        <p:blipFill>
          <a:blip r:embed="rId3" cstate="print"/>
          <a:srcRect/>
          <a:stretch>
            <a:fillRect/>
          </a:stretch>
        </p:blipFill>
        <p:spPr bwMode="auto">
          <a:xfrm>
            <a:off x="1371600" y="2286000"/>
            <a:ext cx="6391275" cy="4238625"/>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solidFill>
                  <a:prstClr val="black"/>
                </a:solidFill>
                <a:latin typeface="Rockwell Extra Bold" pitchFamily="18" charset="0"/>
              </a:rPr>
              <a:t>The basic idea</a:t>
            </a:r>
          </a:p>
        </p:txBody>
      </p:sp>
      <p:sp>
        <p:nvSpPr>
          <p:cNvPr id="7" name="Down Arrow 6"/>
          <p:cNvSpPr/>
          <p:nvPr/>
        </p:nvSpPr>
        <p:spPr>
          <a:xfrm>
            <a:off x="1295400" y="1676400"/>
            <a:ext cx="609600" cy="4876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4580" name="TextBox 7"/>
          <p:cNvSpPr txBox="1">
            <a:spLocks noChangeArrowheads="1"/>
          </p:cNvSpPr>
          <p:nvPr/>
        </p:nvSpPr>
        <p:spPr bwMode="auto">
          <a:xfrm>
            <a:off x="457200" y="1676400"/>
            <a:ext cx="838200" cy="461963"/>
          </a:xfrm>
          <a:prstGeom prst="rect">
            <a:avLst/>
          </a:prstGeom>
          <a:noFill/>
          <a:ln w="9525">
            <a:noFill/>
            <a:miter lim="800000"/>
            <a:headEnd/>
            <a:tailEnd/>
          </a:ln>
        </p:spPr>
        <p:txBody>
          <a:bodyPr>
            <a:spAutoFit/>
          </a:bodyPr>
          <a:lstStyle/>
          <a:p>
            <a:r>
              <a:rPr lang="en-US" sz="2400">
                <a:solidFill>
                  <a:prstClr val="black"/>
                </a:solidFill>
                <a:latin typeface="Calibri" pitchFamily="34" charset="0"/>
              </a:rPr>
              <a:t>Time</a:t>
            </a:r>
          </a:p>
        </p:txBody>
      </p:sp>
      <p:sp>
        <p:nvSpPr>
          <p:cNvPr id="12" name="Rounded Rectangle 11"/>
          <p:cNvSpPr/>
          <p:nvPr/>
        </p:nvSpPr>
        <p:spPr>
          <a:xfrm>
            <a:off x="2514600" y="1676400"/>
            <a:ext cx="1219200" cy="4876800"/>
          </a:xfrm>
          <a:prstGeom prst="roundRect">
            <a:avLst/>
          </a:prstGeom>
          <a:solidFill>
            <a:schemeClr val="accent1">
              <a:lumMod val="20000"/>
              <a:lumOff val="80000"/>
            </a:scheme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4582" name="TextBox 12"/>
          <p:cNvSpPr txBox="1">
            <a:spLocks noChangeArrowheads="1"/>
          </p:cNvSpPr>
          <p:nvPr/>
        </p:nvSpPr>
        <p:spPr bwMode="auto">
          <a:xfrm>
            <a:off x="2743200" y="1066800"/>
            <a:ext cx="838200" cy="461963"/>
          </a:xfrm>
          <a:prstGeom prst="rect">
            <a:avLst/>
          </a:prstGeom>
          <a:noFill/>
          <a:ln w="9525">
            <a:noFill/>
            <a:miter lim="800000"/>
            <a:headEnd/>
            <a:tailEnd/>
          </a:ln>
        </p:spPr>
        <p:txBody>
          <a:bodyPr>
            <a:spAutoFit/>
          </a:bodyPr>
          <a:lstStyle/>
          <a:p>
            <a:r>
              <a:rPr lang="en-US" sz="2400">
                <a:solidFill>
                  <a:prstClr val="black"/>
                </a:solidFill>
                <a:latin typeface="Calibri" pitchFamily="34" charset="0"/>
              </a:rPr>
              <a:t>cell1</a:t>
            </a:r>
          </a:p>
        </p:txBody>
      </p:sp>
      <p:sp>
        <p:nvSpPr>
          <p:cNvPr id="14" name="5-Point Star 13"/>
          <p:cNvSpPr/>
          <p:nvPr/>
        </p:nvSpPr>
        <p:spPr>
          <a:xfrm>
            <a:off x="3048000" y="19050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5" name="5-Point Star 14"/>
          <p:cNvSpPr/>
          <p:nvPr/>
        </p:nvSpPr>
        <p:spPr>
          <a:xfrm>
            <a:off x="3048000" y="26670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6" name="5-Point Star 15"/>
          <p:cNvSpPr/>
          <p:nvPr/>
        </p:nvSpPr>
        <p:spPr>
          <a:xfrm>
            <a:off x="3048000" y="28956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7" name="5-Point Star 16"/>
          <p:cNvSpPr/>
          <p:nvPr/>
        </p:nvSpPr>
        <p:spPr>
          <a:xfrm>
            <a:off x="3048000" y="37338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8" name="5-Point Star 17"/>
          <p:cNvSpPr/>
          <p:nvPr/>
        </p:nvSpPr>
        <p:spPr>
          <a:xfrm>
            <a:off x="3048000" y="33528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9" name="5-Point Star 18"/>
          <p:cNvSpPr/>
          <p:nvPr/>
        </p:nvSpPr>
        <p:spPr>
          <a:xfrm>
            <a:off x="3048000" y="42672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0" name="5-Point Star 19"/>
          <p:cNvSpPr/>
          <p:nvPr/>
        </p:nvSpPr>
        <p:spPr>
          <a:xfrm>
            <a:off x="3048000" y="57912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1" name="5-Point Star 20"/>
          <p:cNvSpPr/>
          <p:nvPr/>
        </p:nvSpPr>
        <p:spPr>
          <a:xfrm>
            <a:off x="3048000" y="53340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2" name="5-Point Star 21"/>
          <p:cNvSpPr/>
          <p:nvPr/>
        </p:nvSpPr>
        <p:spPr>
          <a:xfrm>
            <a:off x="3048000" y="62484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4592" name="TextBox 29"/>
          <p:cNvSpPr txBox="1">
            <a:spLocks noChangeArrowheads="1"/>
          </p:cNvSpPr>
          <p:nvPr/>
        </p:nvSpPr>
        <p:spPr bwMode="auto">
          <a:xfrm>
            <a:off x="4419600" y="228600"/>
            <a:ext cx="4267200" cy="830263"/>
          </a:xfrm>
          <a:prstGeom prst="rect">
            <a:avLst/>
          </a:prstGeom>
          <a:noFill/>
          <a:ln w="9525">
            <a:noFill/>
            <a:miter lim="800000"/>
            <a:headEnd/>
            <a:tailEnd/>
          </a:ln>
        </p:spPr>
        <p:txBody>
          <a:bodyPr>
            <a:spAutoFit/>
          </a:bodyPr>
          <a:lstStyle/>
          <a:p>
            <a:r>
              <a:rPr lang="en-US" sz="2400">
                <a:solidFill>
                  <a:prstClr val="black"/>
                </a:solidFill>
                <a:latin typeface="Calibri" pitchFamily="34" charset="0"/>
              </a:rPr>
              <a:t>Different random events are occurring within different cells</a:t>
            </a:r>
          </a:p>
        </p:txBody>
      </p:sp>
      <p:sp>
        <p:nvSpPr>
          <p:cNvPr id="24" name="Rounded Rectangle 23"/>
          <p:cNvSpPr/>
          <p:nvPr/>
        </p:nvSpPr>
        <p:spPr>
          <a:xfrm>
            <a:off x="3962400" y="1676400"/>
            <a:ext cx="1219200" cy="4876800"/>
          </a:xfrm>
          <a:prstGeom prst="roundRect">
            <a:avLst/>
          </a:prstGeom>
          <a:solidFill>
            <a:schemeClr val="accent1">
              <a:lumMod val="20000"/>
              <a:lumOff val="80000"/>
            </a:scheme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4594" name="TextBox 30"/>
          <p:cNvSpPr txBox="1">
            <a:spLocks noChangeArrowheads="1"/>
          </p:cNvSpPr>
          <p:nvPr/>
        </p:nvSpPr>
        <p:spPr bwMode="auto">
          <a:xfrm>
            <a:off x="4191000" y="1066800"/>
            <a:ext cx="838200" cy="461963"/>
          </a:xfrm>
          <a:prstGeom prst="rect">
            <a:avLst/>
          </a:prstGeom>
          <a:noFill/>
          <a:ln w="9525">
            <a:noFill/>
            <a:miter lim="800000"/>
            <a:headEnd/>
            <a:tailEnd/>
          </a:ln>
        </p:spPr>
        <p:txBody>
          <a:bodyPr>
            <a:spAutoFit/>
          </a:bodyPr>
          <a:lstStyle/>
          <a:p>
            <a:r>
              <a:rPr lang="en-US" sz="2400">
                <a:solidFill>
                  <a:prstClr val="black"/>
                </a:solidFill>
                <a:latin typeface="Calibri" pitchFamily="34" charset="0"/>
              </a:rPr>
              <a:t>cell2</a:t>
            </a:r>
          </a:p>
        </p:txBody>
      </p:sp>
      <p:sp>
        <p:nvSpPr>
          <p:cNvPr id="32" name="5-Point Star 31"/>
          <p:cNvSpPr/>
          <p:nvPr/>
        </p:nvSpPr>
        <p:spPr>
          <a:xfrm>
            <a:off x="4495800" y="31242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33" name="5-Point Star 32"/>
          <p:cNvSpPr/>
          <p:nvPr/>
        </p:nvSpPr>
        <p:spPr>
          <a:xfrm>
            <a:off x="4495800" y="48768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34" name="5-Point Star 33"/>
          <p:cNvSpPr/>
          <p:nvPr/>
        </p:nvSpPr>
        <p:spPr>
          <a:xfrm>
            <a:off x="4495800" y="19050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35" name="5-Point Star 34"/>
          <p:cNvSpPr/>
          <p:nvPr/>
        </p:nvSpPr>
        <p:spPr>
          <a:xfrm>
            <a:off x="4495800" y="27432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36" name="5-Point Star 35"/>
          <p:cNvSpPr/>
          <p:nvPr/>
        </p:nvSpPr>
        <p:spPr>
          <a:xfrm>
            <a:off x="4495800" y="33528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37" name="5-Point Star 36"/>
          <p:cNvSpPr/>
          <p:nvPr/>
        </p:nvSpPr>
        <p:spPr>
          <a:xfrm>
            <a:off x="4495800" y="42672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38" name="5-Point Star 37"/>
          <p:cNvSpPr/>
          <p:nvPr/>
        </p:nvSpPr>
        <p:spPr>
          <a:xfrm>
            <a:off x="4495800" y="57912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39" name="5-Point Star 38"/>
          <p:cNvSpPr/>
          <p:nvPr/>
        </p:nvSpPr>
        <p:spPr>
          <a:xfrm>
            <a:off x="4495800" y="53340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40" name="5-Point Star 39"/>
          <p:cNvSpPr/>
          <p:nvPr/>
        </p:nvSpPr>
        <p:spPr>
          <a:xfrm>
            <a:off x="4495800" y="38100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41" name="Rounded Rectangle 40"/>
          <p:cNvSpPr/>
          <p:nvPr/>
        </p:nvSpPr>
        <p:spPr>
          <a:xfrm>
            <a:off x="5410200" y="1676400"/>
            <a:ext cx="1219200" cy="4876800"/>
          </a:xfrm>
          <a:prstGeom prst="roundRect">
            <a:avLst/>
          </a:prstGeom>
          <a:solidFill>
            <a:schemeClr val="accent1">
              <a:lumMod val="20000"/>
              <a:lumOff val="80000"/>
            </a:scheme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24605" name="TextBox 41"/>
          <p:cNvSpPr txBox="1">
            <a:spLocks noChangeArrowheads="1"/>
          </p:cNvSpPr>
          <p:nvPr/>
        </p:nvSpPr>
        <p:spPr bwMode="auto">
          <a:xfrm>
            <a:off x="5638800" y="1066800"/>
            <a:ext cx="838200" cy="461963"/>
          </a:xfrm>
          <a:prstGeom prst="rect">
            <a:avLst/>
          </a:prstGeom>
          <a:noFill/>
          <a:ln w="9525">
            <a:noFill/>
            <a:miter lim="800000"/>
            <a:headEnd/>
            <a:tailEnd/>
          </a:ln>
        </p:spPr>
        <p:txBody>
          <a:bodyPr>
            <a:spAutoFit/>
          </a:bodyPr>
          <a:lstStyle/>
          <a:p>
            <a:r>
              <a:rPr lang="en-US" sz="2400">
                <a:solidFill>
                  <a:prstClr val="black"/>
                </a:solidFill>
                <a:latin typeface="Calibri" pitchFamily="34" charset="0"/>
              </a:rPr>
              <a:t>cell3</a:t>
            </a:r>
          </a:p>
        </p:txBody>
      </p:sp>
      <p:sp>
        <p:nvSpPr>
          <p:cNvPr id="43" name="5-Point Star 42"/>
          <p:cNvSpPr/>
          <p:nvPr/>
        </p:nvSpPr>
        <p:spPr>
          <a:xfrm>
            <a:off x="5943600" y="19050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44" name="5-Point Star 43"/>
          <p:cNvSpPr/>
          <p:nvPr/>
        </p:nvSpPr>
        <p:spPr>
          <a:xfrm>
            <a:off x="5943600" y="26670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45" name="5-Point Star 44"/>
          <p:cNvSpPr/>
          <p:nvPr/>
        </p:nvSpPr>
        <p:spPr>
          <a:xfrm>
            <a:off x="5943600" y="28956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46" name="5-Point Star 45"/>
          <p:cNvSpPr/>
          <p:nvPr/>
        </p:nvSpPr>
        <p:spPr>
          <a:xfrm>
            <a:off x="5943600" y="37338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47" name="5-Point Star 46"/>
          <p:cNvSpPr/>
          <p:nvPr/>
        </p:nvSpPr>
        <p:spPr>
          <a:xfrm>
            <a:off x="5943600" y="22860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48" name="5-Point Star 47"/>
          <p:cNvSpPr/>
          <p:nvPr/>
        </p:nvSpPr>
        <p:spPr>
          <a:xfrm>
            <a:off x="5943600" y="57150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49" name="5-Point Star 48"/>
          <p:cNvSpPr/>
          <p:nvPr/>
        </p:nvSpPr>
        <p:spPr>
          <a:xfrm>
            <a:off x="5943600" y="47244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50" name="5-Point Star 49"/>
          <p:cNvSpPr/>
          <p:nvPr/>
        </p:nvSpPr>
        <p:spPr>
          <a:xfrm>
            <a:off x="5943600" y="60198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51" name="5-Point Star 50"/>
          <p:cNvSpPr/>
          <p:nvPr/>
        </p:nvSpPr>
        <p:spPr>
          <a:xfrm>
            <a:off x="5943600" y="62484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Tree>
    <p:extLst>
      <p:ext uri="{BB962C8B-B14F-4D97-AF65-F5344CB8AC3E}">
        <p14:creationId xmlns:p14="http://schemas.microsoft.com/office/powerpoint/2010/main" val="40363511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7"/>
          <p:cNvPicPr>
            <a:picLocks noChangeAspect="1" noChangeArrowheads="1"/>
          </p:cNvPicPr>
          <p:nvPr/>
        </p:nvPicPr>
        <p:blipFill>
          <a:blip r:embed="rId3" cstate="print"/>
          <a:srcRect/>
          <a:stretch>
            <a:fillRect/>
          </a:stretch>
        </p:blipFill>
        <p:spPr bwMode="auto">
          <a:xfrm>
            <a:off x="1066800" y="2952750"/>
            <a:ext cx="7067550" cy="6191250"/>
          </a:xfrm>
          <a:prstGeom prst="rect">
            <a:avLst/>
          </a:prstGeom>
          <a:noFill/>
          <a:ln w="9525">
            <a:noFill/>
            <a:miter lim="800000"/>
            <a:headEnd/>
            <a:tailEnd/>
          </a:ln>
        </p:spPr>
      </p:pic>
      <p:sp>
        <p:nvSpPr>
          <p:cNvPr id="6147" name="Rectangle 2"/>
          <p:cNvSpPr>
            <a:spLocks noChangeArrowheads="1"/>
          </p:cNvSpPr>
          <p:nvPr/>
        </p:nvSpPr>
        <p:spPr bwMode="auto">
          <a:xfrm>
            <a:off x="457200" y="838200"/>
            <a:ext cx="8305800" cy="1816100"/>
          </a:xfrm>
          <a:prstGeom prst="rect">
            <a:avLst/>
          </a:prstGeom>
          <a:noFill/>
          <a:ln w="9525">
            <a:noFill/>
            <a:miter lim="800000"/>
            <a:headEnd/>
            <a:tailEnd/>
          </a:ln>
        </p:spPr>
        <p:txBody>
          <a:bodyPr anchor="ctr">
            <a:spAutoFit/>
          </a:bodyPr>
          <a:lstStyle/>
          <a:p>
            <a:r>
              <a:rPr lang="en-US" sz="2800">
                <a:solidFill>
                  <a:srgbClr val="222222"/>
                </a:solidFill>
              </a:rPr>
              <a:t>Where it says “Local Folder” put in the file path to where you want to store your source code.  YOU WILL BREAK THINGS IF YOU TRY TO MOVE THE FILES LATER.  Then click “Finish”</a:t>
            </a:r>
            <a:endParaRPr lang="en-US" sz="1600"/>
          </a:p>
        </p:txBody>
      </p:sp>
      <p:sp>
        <p:nvSpPr>
          <p:cNvPr id="6148"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Checkout the code using subversion</a:t>
            </a:r>
            <a:endParaRPr lang="en-US" sz="2800" i="1">
              <a:latin typeface="Rockwell Extra Bold" pitchFamily="18" charset="0"/>
            </a:endParaRPr>
          </a:p>
        </p:txBody>
      </p:sp>
      <p:cxnSp>
        <p:nvCxnSpPr>
          <p:cNvPr id="7" name="Straight Arrow Connector 6"/>
          <p:cNvCxnSpPr/>
          <p:nvPr/>
        </p:nvCxnSpPr>
        <p:spPr>
          <a:xfrm flipV="1">
            <a:off x="6019800" y="5486400"/>
            <a:ext cx="1447800" cy="6096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6150" name="Rectangle 7"/>
          <p:cNvSpPr>
            <a:spLocks noChangeArrowheads="1"/>
          </p:cNvSpPr>
          <p:nvPr/>
        </p:nvSpPr>
        <p:spPr bwMode="auto">
          <a:xfrm>
            <a:off x="4114800" y="5934075"/>
            <a:ext cx="1943100" cy="923925"/>
          </a:xfrm>
          <a:prstGeom prst="rect">
            <a:avLst/>
          </a:prstGeom>
          <a:noFill/>
          <a:ln w="9525">
            <a:noFill/>
            <a:miter lim="800000"/>
            <a:headEnd/>
            <a:tailEnd/>
          </a:ln>
        </p:spPr>
        <p:txBody>
          <a:bodyPr>
            <a:spAutoFit/>
          </a:bodyPr>
          <a:lstStyle/>
          <a:p>
            <a:r>
              <a:rPr lang="en-US">
                <a:solidFill>
                  <a:srgbClr val="FF0000"/>
                </a:solidFill>
              </a:rPr>
              <a:t>Choose where to store the code here</a:t>
            </a:r>
            <a:endParaRPr lang="en-US">
              <a:solidFill>
                <a:srgbClr val="FF0000"/>
              </a:solidFill>
              <a:latin typeface="Calibri"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ChangeArrowheads="1"/>
          </p:cNvSpPr>
          <p:nvPr/>
        </p:nvSpPr>
        <p:spPr bwMode="auto">
          <a:xfrm>
            <a:off x="457200" y="838200"/>
            <a:ext cx="8305800" cy="1816100"/>
          </a:xfrm>
          <a:prstGeom prst="rect">
            <a:avLst/>
          </a:prstGeom>
          <a:noFill/>
          <a:ln w="9525">
            <a:noFill/>
            <a:miter lim="800000"/>
            <a:headEnd/>
            <a:tailEnd/>
          </a:ln>
        </p:spPr>
        <p:txBody>
          <a:bodyPr anchor="ctr">
            <a:spAutoFit/>
          </a:bodyPr>
          <a:lstStyle/>
          <a:p>
            <a:r>
              <a:rPr lang="en-US" sz="2800">
                <a:solidFill>
                  <a:srgbClr val="222222"/>
                </a:solidFill>
              </a:rPr>
              <a:t>Go under File &gt; New Project</a:t>
            </a:r>
          </a:p>
          <a:p>
            <a:r>
              <a:rPr lang="en-US" sz="2800">
                <a:solidFill>
                  <a:srgbClr val="222222"/>
                </a:solidFill>
              </a:rPr>
              <a:t>In the Window, select Java on the left and Java Project with Existing Sources on the right.  Click Next.</a:t>
            </a:r>
            <a:endParaRPr lang="en-US" sz="1600"/>
          </a:p>
        </p:txBody>
      </p:sp>
      <p:sp>
        <p:nvSpPr>
          <p:cNvPr id="7171"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Create new project</a:t>
            </a:r>
            <a:endParaRPr lang="en-US" sz="2800" i="1">
              <a:latin typeface="Rockwell Extra Bold" pitchFamily="18" charset="0"/>
            </a:endParaRPr>
          </a:p>
        </p:txBody>
      </p:sp>
      <p:pic>
        <p:nvPicPr>
          <p:cNvPr id="7172" name="Picture 2"/>
          <p:cNvPicPr>
            <a:picLocks noChangeAspect="1" noChangeArrowheads="1"/>
          </p:cNvPicPr>
          <p:nvPr/>
        </p:nvPicPr>
        <p:blipFill>
          <a:blip r:embed="rId3" cstate="print"/>
          <a:srcRect/>
          <a:stretch>
            <a:fillRect/>
          </a:stretch>
        </p:blipFill>
        <p:spPr bwMode="auto">
          <a:xfrm>
            <a:off x="990600" y="2743200"/>
            <a:ext cx="6934200" cy="4714875"/>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ChangeArrowheads="1"/>
          </p:cNvSpPr>
          <p:nvPr/>
        </p:nvSpPr>
        <p:spPr bwMode="auto">
          <a:xfrm>
            <a:off x="457200" y="838200"/>
            <a:ext cx="8305800" cy="1816100"/>
          </a:xfrm>
          <a:prstGeom prst="rect">
            <a:avLst/>
          </a:prstGeom>
          <a:noFill/>
          <a:ln w="9525">
            <a:noFill/>
            <a:miter lim="800000"/>
            <a:headEnd/>
            <a:tailEnd/>
          </a:ln>
        </p:spPr>
        <p:txBody>
          <a:bodyPr anchor="ctr">
            <a:spAutoFit/>
          </a:bodyPr>
          <a:lstStyle/>
          <a:p>
            <a:r>
              <a:rPr lang="en-US" sz="2800">
                <a:solidFill>
                  <a:srgbClr val="222222"/>
                </a:solidFill>
              </a:rPr>
              <a:t>Give it a name such as GillespieSimulator (it can be anything) and choose a place to store the Project.  It is usually a different place than where you store the source code.  Click Next.</a:t>
            </a:r>
            <a:endParaRPr lang="en-US" sz="1600"/>
          </a:p>
        </p:txBody>
      </p:sp>
      <p:sp>
        <p:nvSpPr>
          <p:cNvPr id="8195"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Create new project</a:t>
            </a:r>
            <a:endParaRPr lang="en-US" sz="2800" i="1">
              <a:latin typeface="Rockwell Extra Bold" pitchFamily="18" charset="0"/>
            </a:endParaRPr>
          </a:p>
        </p:txBody>
      </p:sp>
      <p:pic>
        <p:nvPicPr>
          <p:cNvPr id="8196" name="Picture 2"/>
          <p:cNvPicPr>
            <a:picLocks noChangeAspect="1" noChangeArrowheads="1"/>
          </p:cNvPicPr>
          <p:nvPr/>
        </p:nvPicPr>
        <p:blipFill>
          <a:blip r:embed="rId3" cstate="print"/>
          <a:srcRect/>
          <a:stretch>
            <a:fillRect/>
          </a:stretch>
        </p:blipFill>
        <p:spPr bwMode="auto">
          <a:xfrm>
            <a:off x="1295400" y="2819400"/>
            <a:ext cx="6962775" cy="4743450"/>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ChangeArrowheads="1"/>
          </p:cNvSpPr>
          <p:nvPr/>
        </p:nvSpPr>
        <p:spPr bwMode="auto">
          <a:xfrm>
            <a:off x="457200" y="838200"/>
            <a:ext cx="8305800" cy="1816100"/>
          </a:xfrm>
          <a:prstGeom prst="rect">
            <a:avLst/>
          </a:prstGeom>
          <a:noFill/>
          <a:ln w="9525">
            <a:noFill/>
            <a:miter lim="800000"/>
            <a:headEnd/>
            <a:tailEnd/>
          </a:ln>
        </p:spPr>
        <p:txBody>
          <a:bodyPr anchor="ctr">
            <a:spAutoFit/>
          </a:bodyPr>
          <a:lstStyle/>
          <a:p>
            <a:r>
              <a:rPr lang="en-US" sz="2800">
                <a:solidFill>
                  <a:srgbClr val="222222"/>
                </a:solidFill>
              </a:rPr>
              <a:t>Now, point the new project to the sourcecode you downloaded.  Click Add Folder, navigate to the Gillespie Folder, open it, highlight src then click open.  Then click Finish.</a:t>
            </a:r>
            <a:endParaRPr lang="en-US" sz="1600"/>
          </a:p>
        </p:txBody>
      </p:sp>
      <p:sp>
        <p:nvSpPr>
          <p:cNvPr id="9219"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Create new project</a:t>
            </a:r>
            <a:endParaRPr lang="en-US" sz="2800" i="1">
              <a:latin typeface="Rockwell Extra Bold" pitchFamily="18" charset="0"/>
            </a:endParaRPr>
          </a:p>
        </p:txBody>
      </p:sp>
      <p:pic>
        <p:nvPicPr>
          <p:cNvPr id="9220" name="Picture 3"/>
          <p:cNvPicPr>
            <a:picLocks noChangeAspect="1" noChangeArrowheads="1"/>
          </p:cNvPicPr>
          <p:nvPr/>
        </p:nvPicPr>
        <p:blipFill>
          <a:blip r:embed="rId3" cstate="print"/>
          <a:srcRect/>
          <a:stretch>
            <a:fillRect/>
          </a:stretch>
        </p:blipFill>
        <p:spPr bwMode="auto">
          <a:xfrm>
            <a:off x="1676400" y="2895600"/>
            <a:ext cx="5638800" cy="3743325"/>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ChangeArrowheads="1"/>
          </p:cNvSpPr>
          <p:nvPr/>
        </p:nvSpPr>
        <p:spPr bwMode="auto">
          <a:xfrm>
            <a:off x="457200" y="838200"/>
            <a:ext cx="8305800" cy="1816100"/>
          </a:xfrm>
          <a:prstGeom prst="rect">
            <a:avLst/>
          </a:prstGeom>
          <a:noFill/>
          <a:ln w="9525">
            <a:noFill/>
            <a:miter lim="800000"/>
            <a:headEnd/>
            <a:tailEnd/>
          </a:ln>
        </p:spPr>
        <p:txBody>
          <a:bodyPr anchor="ctr">
            <a:spAutoFit/>
          </a:bodyPr>
          <a:lstStyle/>
          <a:p>
            <a:r>
              <a:rPr lang="en-US" sz="2800">
                <a:solidFill>
                  <a:srgbClr val="222222"/>
                </a:solidFill>
              </a:rPr>
              <a:t>One last thing to do…  you need to add a library to make charts.  From the Projects panel, right click on the root node for your new project, then select Properties.</a:t>
            </a:r>
            <a:endParaRPr lang="en-US" sz="1600"/>
          </a:p>
        </p:txBody>
      </p:sp>
      <p:sp>
        <p:nvSpPr>
          <p:cNvPr id="10243"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Add the Chart library</a:t>
            </a:r>
            <a:endParaRPr lang="en-US" sz="2800" i="1">
              <a:latin typeface="Rockwell Extra Bold" pitchFamily="18" charset="0"/>
            </a:endParaRPr>
          </a:p>
        </p:txBody>
      </p:sp>
      <p:pic>
        <p:nvPicPr>
          <p:cNvPr id="10244" name="Picture 2"/>
          <p:cNvPicPr>
            <a:picLocks noChangeAspect="1" noChangeArrowheads="1"/>
          </p:cNvPicPr>
          <p:nvPr/>
        </p:nvPicPr>
        <p:blipFill>
          <a:blip r:embed="rId3" cstate="print"/>
          <a:srcRect/>
          <a:stretch>
            <a:fillRect/>
          </a:stretch>
        </p:blipFill>
        <p:spPr bwMode="auto">
          <a:xfrm>
            <a:off x="1066800" y="2743200"/>
            <a:ext cx="7372350" cy="4419600"/>
          </a:xfrm>
          <a:prstGeom prst="rect">
            <a:avLst/>
          </a:prstGeom>
          <a:noFill/>
          <a:ln w="9525">
            <a:noFill/>
            <a:miter lim="800000"/>
            <a:headEnd/>
            <a:tailEnd/>
          </a:ln>
        </p:spPr>
      </p:pic>
      <p:cxnSp>
        <p:nvCxnSpPr>
          <p:cNvPr id="7" name="Straight Arrow Connector 6"/>
          <p:cNvCxnSpPr/>
          <p:nvPr/>
        </p:nvCxnSpPr>
        <p:spPr>
          <a:xfrm rot="16200000" flipV="1">
            <a:off x="952500" y="4457700"/>
            <a:ext cx="1371600" cy="3810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0246" name="Rectangle 7"/>
          <p:cNvSpPr>
            <a:spLocks noChangeArrowheads="1"/>
          </p:cNvSpPr>
          <p:nvPr/>
        </p:nvSpPr>
        <p:spPr bwMode="auto">
          <a:xfrm>
            <a:off x="1219200" y="5638800"/>
            <a:ext cx="1943100" cy="369888"/>
          </a:xfrm>
          <a:prstGeom prst="rect">
            <a:avLst/>
          </a:prstGeom>
          <a:noFill/>
          <a:ln w="9525">
            <a:noFill/>
            <a:miter lim="800000"/>
            <a:headEnd/>
            <a:tailEnd/>
          </a:ln>
        </p:spPr>
        <p:txBody>
          <a:bodyPr>
            <a:spAutoFit/>
          </a:bodyPr>
          <a:lstStyle/>
          <a:p>
            <a:r>
              <a:rPr lang="en-US">
                <a:solidFill>
                  <a:srgbClr val="FF0000"/>
                </a:solidFill>
              </a:rPr>
              <a:t>Right click here</a:t>
            </a:r>
            <a:endParaRPr lang="en-US">
              <a:solidFill>
                <a:srgbClr val="FF0000"/>
              </a:solidFill>
              <a:latin typeface="Calibri"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3" cstate="print"/>
          <a:srcRect/>
          <a:stretch>
            <a:fillRect/>
          </a:stretch>
        </p:blipFill>
        <p:spPr bwMode="auto">
          <a:xfrm>
            <a:off x="2667000" y="2209800"/>
            <a:ext cx="6477000" cy="5546725"/>
          </a:xfrm>
          <a:prstGeom prst="rect">
            <a:avLst/>
          </a:prstGeom>
          <a:noFill/>
          <a:ln w="9525">
            <a:noFill/>
            <a:miter lim="800000"/>
            <a:headEnd/>
            <a:tailEnd/>
          </a:ln>
        </p:spPr>
      </p:pic>
      <p:sp>
        <p:nvSpPr>
          <p:cNvPr id="11267" name="Rectangle 2"/>
          <p:cNvSpPr>
            <a:spLocks noChangeArrowheads="1"/>
          </p:cNvSpPr>
          <p:nvPr/>
        </p:nvSpPr>
        <p:spPr bwMode="auto">
          <a:xfrm>
            <a:off x="457200" y="838200"/>
            <a:ext cx="8305800" cy="1816100"/>
          </a:xfrm>
          <a:prstGeom prst="rect">
            <a:avLst/>
          </a:prstGeom>
          <a:noFill/>
          <a:ln w="9525">
            <a:noFill/>
            <a:miter lim="800000"/>
            <a:headEnd/>
            <a:tailEnd/>
          </a:ln>
        </p:spPr>
        <p:txBody>
          <a:bodyPr anchor="ctr">
            <a:spAutoFit/>
          </a:bodyPr>
          <a:lstStyle/>
          <a:p>
            <a:r>
              <a:rPr lang="en-US" sz="2800">
                <a:solidFill>
                  <a:srgbClr val="222222"/>
                </a:solidFill>
              </a:rPr>
              <a:t>Click Libraries, then Add JAR/Folder, then navigate to the Gillespie/lib folder and select Jcharts-8.7.5.jar, and click open.  Click OK to close properties.</a:t>
            </a:r>
            <a:endParaRPr lang="en-US" sz="1600"/>
          </a:p>
        </p:txBody>
      </p:sp>
      <p:sp>
        <p:nvSpPr>
          <p:cNvPr id="11268"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Add the Chart library</a:t>
            </a:r>
            <a:endParaRPr lang="en-US" sz="2800" i="1">
              <a:latin typeface="Rockwell Extra Bold" pitchFamily="18" charset="0"/>
            </a:endParaRPr>
          </a:p>
        </p:txBody>
      </p:sp>
      <p:cxnSp>
        <p:nvCxnSpPr>
          <p:cNvPr id="7" name="Straight Arrow Connector 6"/>
          <p:cNvCxnSpPr>
            <a:stCxn id="11270" idx="1"/>
          </p:cNvCxnSpPr>
          <p:nvPr/>
        </p:nvCxnSpPr>
        <p:spPr>
          <a:xfrm rot="10800000">
            <a:off x="3200400" y="2667000"/>
            <a:ext cx="609600" cy="41275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270" name="Rectangle 7"/>
          <p:cNvSpPr>
            <a:spLocks noChangeArrowheads="1"/>
          </p:cNvSpPr>
          <p:nvPr/>
        </p:nvSpPr>
        <p:spPr bwMode="auto">
          <a:xfrm>
            <a:off x="3810000" y="2895600"/>
            <a:ext cx="1943100" cy="369888"/>
          </a:xfrm>
          <a:prstGeom prst="rect">
            <a:avLst/>
          </a:prstGeom>
          <a:noFill/>
          <a:ln w="9525">
            <a:noFill/>
            <a:miter lim="800000"/>
            <a:headEnd/>
            <a:tailEnd/>
          </a:ln>
        </p:spPr>
        <p:txBody>
          <a:bodyPr>
            <a:spAutoFit/>
          </a:bodyPr>
          <a:lstStyle/>
          <a:p>
            <a:r>
              <a:rPr lang="en-US">
                <a:solidFill>
                  <a:srgbClr val="FF0000"/>
                </a:solidFill>
              </a:rPr>
              <a:t>1) Click here</a:t>
            </a:r>
            <a:endParaRPr lang="en-US">
              <a:solidFill>
                <a:srgbClr val="FF0000"/>
              </a:solidFill>
              <a:latin typeface="Calibri" pitchFamily="34" charset="0"/>
            </a:endParaRPr>
          </a:p>
        </p:txBody>
      </p:sp>
      <p:cxnSp>
        <p:nvCxnSpPr>
          <p:cNvPr id="10" name="Straight Arrow Connector 9"/>
          <p:cNvCxnSpPr/>
          <p:nvPr/>
        </p:nvCxnSpPr>
        <p:spPr>
          <a:xfrm flipV="1">
            <a:off x="7467600" y="3505200"/>
            <a:ext cx="990600" cy="94615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272" name="Rectangle 10"/>
          <p:cNvSpPr>
            <a:spLocks noChangeArrowheads="1"/>
          </p:cNvSpPr>
          <p:nvPr/>
        </p:nvSpPr>
        <p:spPr bwMode="auto">
          <a:xfrm>
            <a:off x="6172200" y="4419600"/>
            <a:ext cx="1943100" cy="369888"/>
          </a:xfrm>
          <a:prstGeom prst="rect">
            <a:avLst/>
          </a:prstGeom>
          <a:noFill/>
          <a:ln w="9525">
            <a:noFill/>
            <a:miter lim="800000"/>
            <a:headEnd/>
            <a:tailEnd/>
          </a:ln>
        </p:spPr>
        <p:txBody>
          <a:bodyPr>
            <a:spAutoFit/>
          </a:bodyPr>
          <a:lstStyle/>
          <a:p>
            <a:r>
              <a:rPr lang="en-US">
                <a:solidFill>
                  <a:srgbClr val="FF0000"/>
                </a:solidFill>
              </a:rPr>
              <a:t>2) Click here</a:t>
            </a:r>
            <a:endParaRPr lang="en-US">
              <a:solidFill>
                <a:srgbClr val="FF0000"/>
              </a:solidFill>
              <a:latin typeface="Calibri" pitchFamily="34" charset="0"/>
            </a:endParaRPr>
          </a:p>
        </p:txBody>
      </p:sp>
      <p:cxnSp>
        <p:nvCxnSpPr>
          <p:cNvPr id="13" name="Straight Arrow Connector 12"/>
          <p:cNvCxnSpPr/>
          <p:nvPr/>
        </p:nvCxnSpPr>
        <p:spPr>
          <a:xfrm rot="16200000" flipV="1">
            <a:off x="4175125" y="4664075"/>
            <a:ext cx="1022350" cy="2286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274" name="Rectangle 13"/>
          <p:cNvSpPr>
            <a:spLocks noChangeArrowheads="1"/>
          </p:cNvSpPr>
          <p:nvPr/>
        </p:nvSpPr>
        <p:spPr bwMode="auto">
          <a:xfrm>
            <a:off x="3505200" y="5257800"/>
            <a:ext cx="1943100" cy="646113"/>
          </a:xfrm>
          <a:prstGeom prst="rect">
            <a:avLst/>
          </a:prstGeom>
          <a:noFill/>
          <a:ln w="9525">
            <a:noFill/>
            <a:miter lim="800000"/>
            <a:headEnd/>
            <a:tailEnd/>
          </a:ln>
        </p:spPr>
        <p:txBody>
          <a:bodyPr>
            <a:spAutoFit/>
          </a:bodyPr>
          <a:lstStyle/>
          <a:p>
            <a:r>
              <a:rPr lang="en-US">
                <a:solidFill>
                  <a:srgbClr val="FF0000"/>
                </a:solidFill>
              </a:rPr>
              <a:t>3) Navigate to and select that</a:t>
            </a:r>
            <a:endParaRPr lang="en-US">
              <a:solidFill>
                <a:srgbClr val="FF0000"/>
              </a:solidFill>
              <a:latin typeface="Calibri" pitchFamily="34" charset="0"/>
            </a:endParaRPr>
          </a:p>
        </p:txBody>
      </p:sp>
      <p:cxnSp>
        <p:nvCxnSpPr>
          <p:cNvPr id="16" name="Straight Arrow Connector 15"/>
          <p:cNvCxnSpPr/>
          <p:nvPr/>
        </p:nvCxnSpPr>
        <p:spPr>
          <a:xfrm>
            <a:off x="7162800" y="5562600"/>
            <a:ext cx="838200" cy="3810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1276" name="Rectangle 16"/>
          <p:cNvSpPr>
            <a:spLocks noChangeArrowheads="1"/>
          </p:cNvSpPr>
          <p:nvPr/>
        </p:nvSpPr>
        <p:spPr bwMode="auto">
          <a:xfrm>
            <a:off x="5791200" y="5334000"/>
            <a:ext cx="1943100" cy="369888"/>
          </a:xfrm>
          <a:prstGeom prst="rect">
            <a:avLst/>
          </a:prstGeom>
          <a:noFill/>
          <a:ln w="9525">
            <a:noFill/>
            <a:miter lim="800000"/>
            <a:headEnd/>
            <a:tailEnd/>
          </a:ln>
        </p:spPr>
        <p:txBody>
          <a:bodyPr>
            <a:spAutoFit/>
          </a:bodyPr>
          <a:lstStyle/>
          <a:p>
            <a:r>
              <a:rPr lang="en-US">
                <a:solidFill>
                  <a:srgbClr val="FF0000"/>
                </a:solidFill>
              </a:rPr>
              <a:t>4) Click that</a:t>
            </a:r>
            <a:endParaRPr lang="en-US">
              <a:solidFill>
                <a:srgbClr val="FF0000"/>
              </a:solidFill>
              <a:latin typeface="Calibri"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ChangeArrowheads="1"/>
          </p:cNvSpPr>
          <p:nvPr/>
        </p:nvSpPr>
        <p:spPr bwMode="auto">
          <a:xfrm>
            <a:off x="457200" y="838200"/>
            <a:ext cx="8305800" cy="830263"/>
          </a:xfrm>
          <a:prstGeom prst="rect">
            <a:avLst/>
          </a:prstGeom>
          <a:noFill/>
          <a:ln w="9525">
            <a:noFill/>
            <a:miter lim="800000"/>
            <a:headEnd/>
            <a:tailEnd/>
          </a:ln>
        </p:spPr>
        <p:txBody>
          <a:bodyPr anchor="ctr">
            <a:spAutoFit/>
          </a:bodyPr>
          <a:lstStyle/>
          <a:p>
            <a:r>
              <a:rPr lang="en-US" sz="2400">
                <a:solidFill>
                  <a:srgbClr val="222222"/>
                </a:solidFill>
              </a:rPr>
              <a:t>OK!  That’s it for getting the project created.  It’s ready for running and modifying.  </a:t>
            </a:r>
            <a:endParaRPr lang="en-US" sz="1400"/>
          </a:p>
        </p:txBody>
      </p:sp>
      <p:sp>
        <p:nvSpPr>
          <p:cNvPr id="12291"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All done!</a:t>
            </a:r>
          </a:p>
        </p:txBody>
      </p:sp>
      <p:pic>
        <p:nvPicPr>
          <p:cNvPr id="12292" name="Picture 11"/>
          <p:cNvPicPr>
            <a:picLocks noChangeAspect="1" noChangeArrowheads="1"/>
          </p:cNvPicPr>
          <p:nvPr/>
        </p:nvPicPr>
        <p:blipFill>
          <a:blip r:embed="rId3" cstate="print"/>
          <a:srcRect/>
          <a:stretch>
            <a:fillRect/>
          </a:stretch>
        </p:blipFill>
        <p:spPr bwMode="auto">
          <a:xfrm>
            <a:off x="457200" y="1981200"/>
            <a:ext cx="2133600" cy="4762500"/>
          </a:xfrm>
          <a:prstGeom prst="rect">
            <a:avLst/>
          </a:prstGeom>
          <a:noFill/>
          <a:ln w="9525">
            <a:noFill/>
            <a:miter lim="800000"/>
            <a:headEnd/>
            <a:tailEnd/>
          </a:ln>
        </p:spPr>
      </p:pic>
      <p:sp>
        <p:nvSpPr>
          <p:cNvPr id="12293" name="Rectangle 15"/>
          <p:cNvSpPr>
            <a:spLocks noChangeArrowheads="1"/>
          </p:cNvSpPr>
          <p:nvPr/>
        </p:nvSpPr>
        <p:spPr bwMode="auto">
          <a:xfrm>
            <a:off x="3810000" y="3733800"/>
            <a:ext cx="4343400" cy="1200150"/>
          </a:xfrm>
          <a:prstGeom prst="rect">
            <a:avLst/>
          </a:prstGeom>
          <a:noFill/>
          <a:ln w="9525">
            <a:noFill/>
            <a:miter lim="800000"/>
            <a:headEnd/>
            <a:tailEnd/>
          </a:ln>
        </p:spPr>
        <p:txBody>
          <a:bodyPr>
            <a:spAutoFit/>
          </a:bodyPr>
          <a:lstStyle/>
          <a:p>
            <a:r>
              <a:rPr lang="en-US">
                <a:solidFill>
                  <a:srgbClr val="222222"/>
                </a:solidFill>
              </a:rPr>
              <a:t>If later I ask you to update your code, right click on the Source Packages node, navigate to Subversion, then click Update.</a:t>
            </a:r>
            <a:endParaRPr lang="en-US" sz="1100"/>
          </a:p>
        </p:txBody>
      </p:sp>
      <p:cxnSp>
        <p:nvCxnSpPr>
          <p:cNvPr id="17" name="Straight Arrow Connector 16"/>
          <p:cNvCxnSpPr/>
          <p:nvPr/>
        </p:nvCxnSpPr>
        <p:spPr>
          <a:xfrm rot="10800000">
            <a:off x="1676400" y="2209800"/>
            <a:ext cx="1143000" cy="9906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295" name="Rectangle 13"/>
          <p:cNvSpPr>
            <a:spLocks noChangeArrowheads="1"/>
          </p:cNvSpPr>
          <p:nvPr/>
        </p:nvSpPr>
        <p:spPr bwMode="auto">
          <a:xfrm>
            <a:off x="2400300" y="3200400"/>
            <a:ext cx="1943100" cy="369888"/>
          </a:xfrm>
          <a:prstGeom prst="rect">
            <a:avLst/>
          </a:prstGeom>
          <a:noFill/>
          <a:ln w="9525">
            <a:noFill/>
            <a:miter lim="800000"/>
            <a:headEnd/>
            <a:tailEnd/>
          </a:ln>
        </p:spPr>
        <p:txBody>
          <a:bodyPr>
            <a:spAutoFit/>
          </a:bodyPr>
          <a:lstStyle/>
          <a:p>
            <a:r>
              <a:rPr lang="en-US">
                <a:solidFill>
                  <a:srgbClr val="FF0000"/>
                </a:solidFill>
              </a:rPr>
              <a:t>Right click here</a:t>
            </a:r>
            <a:endParaRPr lang="en-US">
              <a:solidFill>
                <a:srgbClr val="FF0000"/>
              </a:solidFill>
              <a:latin typeface="Calibri"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ChangeArrowheads="1"/>
          </p:cNvSpPr>
          <p:nvPr/>
        </p:nvSpPr>
        <p:spPr bwMode="auto">
          <a:xfrm>
            <a:off x="457200" y="838200"/>
            <a:ext cx="8305800" cy="738188"/>
          </a:xfrm>
          <a:prstGeom prst="rect">
            <a:avLst/>
          </a:prstGeom>
          <a:noFill/>
          <a:ln w="9525">
            <a:noFill/>
            <a:miter lim="800000"/>
            <a:headEnd/>
            <a:tailEnd/>
          </a:ln>
        </p:spPr>
        <p:txBody>
          <a:bodyPr anchor="ctr">
            <a:spAutoFit/>
          </a:bodyPr>
          <a:lstStyle/>
          <a:p>
            <a:r>
              <a:rPr lang="en-US" sz="2100">
                <a:solidFill>
                  <a:srgbClr val="222222"/>
                </a:solidFill>
              </a:rPr>
              <a:t>A project is composed of multiple packages.  A package contains multiple .java files.  One .java file has one or more Classes.</a:t>
            </a:r>
            <a:endParaRPr lang="en-US" sz="2100"/>
          </a:p>
        </p:txBody>
      </p:sp>
      <p:sp>
        <p:nvSpPr>
          <p:cNvPr id="13315"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What’s in the code?</a:t>
            </a:r>
          </a:p>
        </p:txBody>
      </p:sp>
      <p:sp>
        <p:nvSpPr>
          <p:cNvPr id="15" name="Right Brace 14"/>
          <p:cNvSpPr/>
          <p:nvPr/>
        </p:nvSpPr>
        <p:spPr>
          <a:xfrm>
            <a:off x="2819400" y="2743200"/>
            <a:ext cx="228600" cy="609600"/>
          </a:xfrm>
          <a:prstGeom prst="rightBrace">
            <a:avLst/>
          </a:prstGeom>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18" name="Right Brace 17"/>
          <p:cNvSpPr/>
          <p:nvPr/>
        </p:nvSpPr>
        <p:spPr>
          <a:xfrm>
            <a:off x="2819400" y="3429000"/>
            <a:ext cx="228600" cy="609600"/>
          </a:xfrm>
          <a:prstGeom prst="rightBrace">
            <a:avLst/>
          </a:prstGeom>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19" name="Right Brace 18"/>
          <p:cNvSpPr/>
          <p:nvPr/>
        </p:nvSpPr>
        <p:spPr>
          <a:xfrm>
            <a:off x="2819400" y="4114800"/>
            <a:ext cx="228600" cy="2209800"/>
          </a:xfrm>
          <a:prstGeom prst="rightBrace">
            <a:avLst>
              <a:gd name="adj1" fmla="val 0"/>
              <a:gd name="adj2" fmla="val 50000"/>
            </a:avLst>
          </a:prstGeom>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20" name="TextBox 19"/>
          <p:cNvSpPr txBox="1"/>
          <p:nvPr/>
        </p:nvSpPr>
        <p:spPr>
          <a:xfrm>
            <a:off x="3124200" y="2743200"/>
            <a:ext cx="5486400" cy="584200"/>
          </a:xfrm>
          <a:prstGeom prst="rect">
            <a:avLst/>
          </a:prstGeom>
          <a:noFill/>
        </p:spPr>
        <p:txBody>
          <a:bodyPr>
            <a:spAutoFit/>
          </a:bodyPr>
          <a:lstStyle/>
          <a:p>
            <a:pPr fontAlgn="auto">
              <a:spcBef>
                <a:spcPts val="0"/>
              </a:spcBef>
              <a:spcAft>
                <a:spcPts val="0"/>
              </a:spcAft>
              <a:defRPr/>
            </a:pPr>
            <a:r>
              <a:rPr lang="en-US" sz="1600" dirty="0">
                <a:latin typeface="+mn-lt"/>
                <a:cs typeface="+mn-cs"/>
              </a:rPr>
              <a:t>Package </a:t>
            </a:r>
            <a:r>
              <a:rPr lang="en-US" sz="1600" dirty="0">
                <a:solidFill>
                  <a:schemeClr val="tx2">
                    <a:lumMod val="40000"/>
                    <a:lumOff val="60000"/>
                  </a:schemeClr>
                </a:solidFill>
                <a:latin typeface="+mn-lt"/>
                <a:cs typeface="+mn-cs"/>
              </a:rPr>
              <a:t>examples</a:t>
            </a:r>
            <a:r>
              <a:rPr lang="en-US" sz="1600" dirty="0">
                <a:latin typeface="+mn-lt"/>
                <a:cs typeface="+mn-cs"/>
              </a:rPr>
              <a:t>:  Contains classes with main methods that can be directly run.  You’ll mostly add more classes here.</a:t>
            </a:r>
          </a:p>
        </p:txBody>
      </p:sp>
      <p:sp>
        <p:nvSpPr>
          <p:cNvPr id="21" name="TextBox 20"/>
          <p:cNvSpPr txBox="1"/>
          <p:nvPr/>
        </p:nvSpPr>
        <p:spPr>
          <a:xfrm>
            <a:off x="3124200" y="3352800"/>
            <a:ext cx="5486400" cy="584200"/>
          </a:xfrm>
          <a:prstGeom prst="rect">
            <a:avLst/>
          </a:prstGeom>
          <a:noFill/>
        </p:spPr>
        <p:txBody>
          <a:bodyPr>
            <a:spAutoFit/>
          </a:bodyPr>
          <a:lstStyle/>
          <a:p>
            <a:pPr fontAlgn="auto">
              <a:spcBef>
                <a:spcPts val="0"/>
              </a:spcBef>
              <a:spcAft>
                <a:spcPts val="0"/>
              </a:spcAft>
              <a:defRPr/>
            </a:pPr>
            <a:r>
              <a:rPr lang="en-US" sz="1600" dirty="0">
                <a:latin typeface="+mn-lt"/>
                <a:cs typeface="+mn-cs"/>
              </a:rPr>
              <a:t>Package </a:t>
            </a:r>
            <a:r>
              <a:rPr lang="en-US" sz="1600" dirty="0" err="1">
                <a:solidFill>
                  <a:schemeClr val="tx2">
                    <a:lumMod val="40000"/>
                    <a:lumOff val="60000"/>
                  </a:schemeClr>
                </a:solidFill>
                <a:latin typeface="+mn-lt"/>
                <a:cs typeface="+mn-cs"/>
              </a:rPr>
              <a:t>gillespie</a:t>
            </a:r>
            <a:r>
              <a:rPr lang="en-US" sz="1600" dirty="0">
                <a:latin typeface="+mn-lt"/>
                <a:cs typeface="+mn-cs"/>
              </a:rPr>
              <a:t>:  Core code for running the simulation.  You’re unlikely to change this code.</a:t>
            </a:r>
          </a:p>
        </p:txBody>
      </p:sp>
      <p:sp>
        <p:nvSpPr>
          <p:cNvPr id="22" name="TextBox 21"/>
          <p:cNvSpPr txBox="1"/>
          <p:nvPr/>
        </p:nvSpPr>
        <p:spPr>
          <a:xfrm>
            <a:off x="3124200" y="4764088"/>
            <a:ext cx="5562600" cy="830262"/>
          </a:xfrm>
          <a:prstGeom prst="rect">
            <a:avLst/>
          </a:prstGeom>
          <a:noFill/>
        </p:spPr>
        <p:txBody>
          <a:bodyPr>
            <a:spAutoFit/>
          </a:bodyPr>
          <a:lstStyle/>
          <a:p>
            <a:pPr fontAlgn="auto">
              <a:spcBef>
                <a:spcPts val="0"/>
              </a:spcBef>
              <a:spcAft>
                <a:spcPts val="0"/>
              </a:spcAft>
              <a:defRPr/>
            </a:pPr>
            <a:r>
              <a:rPr lang="en-US" sz="1600" dirty="0">
                <a:latin typeface="+mn-lt"/>
                <a:cs typeface="+mn-cs"/>
              </a:rPr>
              <a:t>Package </a:t>
            </a:r>
            <a:r>
              <a:rPr lang="en-US" sz="1600" dirty="0" err="1">
                <a:solidFill>
                  <a:schemeClr val="tx2">
                    <a:lumMod val="40000"/>
                    <a:lumOff val="60000"/>
                  </a:schemeClr>
                </a:solidFill>
                <a:latin typeface="+mn-lt"/>
                <a:cs typeface="+mn-cs"/>
              </a:rPr>
              <a:t>jchart</a:t>
            </a:r>
            <a:r>
              <a:rPr lang="en-US" sz="1600" dirty="0">
                <a:latin typeface="+mn-lt"/>
                <a:cs typeface="+mn-cs"/>
              </a:rPr>
              <a:t>:  This mess is the code for bridging the easy-to-use code in the charts package to the </a:t>
            </a:r>
            <a:r>
              <a:rPr lang="en-US" sz="1600" dirty="0" err="1">
                <a:latin typeface="+mn-lt"/>
                <a:cs typeface="+mn-cs"/>
              </a:rPr>
              <a:t>jchart</a:t>
            </a:r>
            <a:r>
              <a:rPr lang="en-US" sz="1600" dirty="0">
                <a:latin typeface="+mn-lt"/>
                <a:cs typeface="+mn-cs"/>
              </a:rPr>
              <a:t> library.  You’re unlikely to ever want to look at it.</a:t>
            </a:r>
          </a:p>
        </p:txBody>
      </p:sp>
      <p:pic>
        <p:nvPicPr>
          <p:cNvPr id="13322" name="Picture 11"/>
          <p:cNvPicPr>
            <a:picLocks noChangeAspect="1" noChangeArrowheads="1"/>
          </p:cNvPicPr>
          <p:nvPr/>
        </p:nvPicPr>
        <p:blipFill>
          <a:blip r:embed="rId3" cstate="print"/>
          <a:srcRect/>
          <a:stretch>
            <a:fillRect/>
          </a:stretch>
        </p:blipFill>
        <p:spPr bwMode="auto">
          <a:xfrm>
            <a:off x="609600" y="1905000"/>
            <a:ext cx="2133600" cy="4762500"/>
          </a:xfrm>
          <a:prstGeom prst="rect">
            <a:avLst/>
          </a:prstGeom>
          <a:noFill/>
          <a:ln w="9525">
            <a:noFill/>
            <a:miter lim="800000"/>
            <a:headEnd/>
            <a:tailEnd/>
          </a:ln>
        </p:spPr>
      </p:pic>
      <p:sp>
        <p:nvSpPr>
          <p:cNvPr id="12" name="Right Brace 11"/>
          <p:cNvSpPr/>
          <p:nvPr/>
        </p:nvSpPr>
        <p:spPr>
          <a:xfrm>
            <a:off x="2819400" y="2209800"/>
            <a:ext cx="228600" cy="457200"/>
          </a:xfrm>
          <a:prstGeom prst="rightBrace">
            <a:avLst/>
          </a:prstGeom>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13" name="TextBox 12"/>
          <p:cNvSpPr txBox="1"/>
          <p:nvPr/>
        </p:nvSpPr>
        <p:spPr>
          <a:xfrm>
            <a:off x="3124200" y="2252663"/>
            <a:ext cx="5486400" cy="338137"/>
          </a:xfrm>
          <a:prstGeom prst="rect">
            <a:avLst/>
          </a:prstGeom>
          <a:noFill/>
        </p:spPr>
        <p:txBody>
          <a:bodyPr>
            <a:spAutoFit/>
          </a:bodyPr>
          <a:lstStyle/>
          <a:p>
            <a:pPr fontAlgn="auto">
              <a:spcBef>
                <a:spcPts val="0"/>
              </a:spcBef>
              <a:spcAft>
                <a:spcPts val="0"/>
              </a:spcAft>
              <a:defRPr/>
            </a:pPr>
            <a:r>
              <a:rPr lang="en-US" sz="1600" dirty="0">
                <a:latin typeface="+mn-lt"/>
                <a:cs typeface="+mn-cs"/>
              </a:rPr>
              <a:t>Package </a:t>
            </a:r>
            <a:r>
              <a:rPr lang="en-US" sz="1600" dirty="0">
                <a:solidFill>
                  <a:schemeClr val="tx2">
                    <a:lumMod val="40000"/>
                    <a:lumOff val="60000"/>
                  </a:schemeClr>
                </a:solidFill>
                <a:latin typeface="+mn-lt"/>
                <a:cs typeface="+mn-cs"/>
              </a:rPr>
              <a:t>charts</a:t>
            </a:r>
            <a:r>
              <a:rPr lang="en-US" sz="1600" dirty="0">
                <a:latin typeface="+mn-lt"/>
                <a:cs typeface="+mn-cs"/>
              </a:rPr>
              <a:t>:  Classes for creating various types of charts</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11"/>
          <p:cNvPicPr>
            <a:picLocks noChangeAspect="1" noChangeArrowheads="1"/>
          </p:cNvPicPr>
          <p:nvPr/>
        </p:nvPicPr>
        <p:blipFill>
          <a:blip r:embed="rId3" cstate="print"/>
          <a:srcRect/>
          <a:stretch>
            <a:fillRect/>
          </a:stretch>
        </p:blipFill>
        <p:spPr bwMode="auto">
          <a:xfrm>
            <a:off x="533400" y="914400"/>
            <a:ext cx="2438400" cy="5443538"/>
          </a:xfrm>
          <a:prstGeom prst="rect">
            <a:avLst/>
          </a:prstGeom>
          <a:noFill/>
          <a:ln w="9525">
            <a:noFill/>
            <a:miter lim="800000"/>
            <a:headEnd/>
            <a:tailEnd/>
          </a:ln>
        </p:spPr>
      </p:pic>
      <p:sp>
        <p:nvSpPr>
          <p:cNvPr id="14339"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What’s in the code?</a:t>
            </a:r>
          </a:p>
        </p:txBody>
      </p:sp>
      <p:sp>
        <p:nvSpPr>
          <p:cNvPr id="14340" name="TextBox 19"/>
          <p:cNvSpPr txBox="1">
            <a:spLocks noChangeArrowheads="1"/>
          </p:cNvSpPr>
          <p:nvPr/>
        </p:nvSpPr>
        <p:spPr bwMode="auto">
          <a:xfrm>
            <a:off x="3657600" y="1676400"/>
            <a:ext cx="4343400" cy="3170238"/>
          </a:xfrm>
          <a:prstGeom prst="rect">
            <a:avLst/>
          </a:prstGeom>
          <a:noFill/>
          <a:ln w="9525">
            <a:noFill/>
            <a:miter lim="800000"/>
            <a:headEnd/>
            <a:tailEnd/>
          </a:ln>
        </p:spPr>
        <p:txBody>
          <a:bodyPr>
            <a:spAutoFit/>
          </a:bodyPr>
          <a:lstStyle/>
          <a:p>
            <a:r>
              <a:rPr lang="en-US" sz="2000">
                <a:latin typeface="Calibri" pitchFamily="34" charset="0"/>
              </a:rPr>
              <a:t>The .java files encode Classes.  Classes encode Objects sortov like DNA encodes ORFs which encode proteins</a:t>
            </a:r>
          </a:p>
          <a:p>
            <a:endParaRPr lang="en-US" sz="2000">
              <a:latin typeface="Calibri" pitchFamily="34" charset="0"/>
            </a:endParaRPr>
          </a:p>
          <a:p>
            <a:r>
              <a:rPr lang="en-US" sz="2000">
                <a:latin typeface="Calibri" pitchFamily="34" charset="0"/>
              </a:rPr>
              <a:t>Double click on MichaelisMenton.java to open its code</a:t>
            </a:r>
          </a:p>
          <a:p>
            <a:endParaRPr lang="en-US" sz="2000">
              <a:latin typeface="Calibri" pitchFamily="34" charset="0"/>
            </a:endParaRPr>
          </a:p>
          <a:p>
            <a:r>
              <a:rPr lang="en-US" sz="2000">
                <a:latin typeface="Calibri" pitchFamily="34" charset="0"/>
              </a:rPr>
              <a:t>Any of these examples can be directly run.  Right click on the class’s name then choose Run File.</a:t>
            </a:r>
          </a:p>
        </p:txBody>
      </p:sp>
      <p:cxnSp>
        <p:nvCxnSpPr>
          <p:cNvPr id="12" name="Straight Arrow Connector 11"/>
          <p:cNvCxnSpPr/>
          <p:nvPr/>
        </p:nvCxnSpPr>
        <p:spPr>
          <a:xfrm rot="10800000">
            <a:off x="2819400" y="1979613"/>
            <a:ext cx="762000" cy="158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rot="10800000">
            <a:off x="2819400" y="2209800"/>
            <a:ext cx="7620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rot="10800000">
            <a:off x="2819400" y="2438400"/>
            <a:ext cx="7620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Box 4"/>
          <p:cNvSpPr txBox="1">
            <a:spLocks noChangeArrowheads="1"/>
          </p:cNvSpPr>
          <p:nvPr/>
        </p:nvSpPr>
        <p:spPr bwMode="auto">
          <a:xfrm>
            <a:off x="2514600" y="1905000"/>
            <a:ext cx="4572000" cy="769938"/>
          </a:xfrm>
          <a:prstGeom prst="rect">
            <a:avLst/>
          </a:prstGeom>
          <a:noFill/>
          <a:ln w="9525">
            <a:noFill/>
            <a:miter lim="800000"/>
            <a:headEnd/>
            <a:tailEnd/>
          </a:ln>
        </p:spPr>
        <p:txBody>
          <a:bodyPr>
            <a:spAutoFit/>
          </a:bodyPr>
          <a:lstStyle/>
          <a:p>
            <a:r>
              <a:rPr lang="en-US" sz="4400">
                <a:latin typeface="Rockwell Extra Bold" pitchFamily="18" charset="0"/>
              </a:rPr>
              <a:t>Java Basics</a:t>
            </a:r>
            <a:endParaRPr lang="en-US" sz="3200">
              <a:latin typeface="Rockwell Extra Bold" pitchFamily="18" charset="0"/>
            </a:endParaRPr>
          </a:p>
        </p:txBody>
      </p:sp>
      <p:sp>
        <p:nvSpPr>
          <p:cNvPr id="15363" name="TextBox 7"/>
          <p:cNvSpPr txBox="1">
            <a:spLocks noChangeArrowheads="1"/>
          </p:cNvSpPr>
          <p:nvPr/>
        </p:nvSpPr>
        <p:spPr bwMode="auto">
          <a:xfrm>
            <a:off x="1981200" y="3429000"/>
            <a:ext cx="5638800" cy="646113"/>
          </a:xfrm>
          <a:prstGeom prst="rect">
            <a:avLst/>
          </a:prstGeom>
          <a:noFill/>
          <a:ln w="9525">
            <a:noFill/>
            <a:miter lim="800000"/>
            <a:headEnd/>
            <a:tailEnd/>
          </a:ln>
        </p:spPr>
        <p:txBody>
          <a:bodyPr>
            <a:spAutoFit/>
          </a:bodyPr>
          <a:lstStyle/>
          <a:p>
            <a:r>
              <a:rPr lang="en-US">
                <a:latin typeface="Calibri" pitchFamily="34" charset="0"/>
              </a:rPr>
              <a:t>For an excellent training document on Java core principals and syntax, check out </a:t>
            </a:r>
            <a:r>
              <a:rPr lang="en-US">
                <a:latin typeface="Calibri" pitchFamily="34" charset="0"/>
                <a:hlinkClick r:id="rId3"/>
              </a:rPr>
              <a:t>http://math.hws.edu/javanotes/</a:t>
            </a:r>
            <a:endParaRPr lang="en-US">
              <a:latin typeface="Calibri"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extBox 4"/>
          <p:cNvSpPr txBox="1">
            <a:spLocks noChangeArrowheads="1"/>
          </p:cNvSpPr>
          <p:nvPr/>
        </p:nvSpPr>
        <p:spPr bwMode="auto">
          <a:xfrm>
            <a:off x="457200" y="228600"/>
            <a:ext cx="8610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r>
              <a:rPr lang="en-US" sz="2800" smtClean="0">
                <a:solidFill>
                  <a:prstClr val="black"/>
                </a:solidFill>
                <a:latin typeface="Rockwell Extra Bold" charset="0"/>
              </a:rPr>
              <a:t>The Gillespie Algorithm </a:t>
            </a:r>
            <a:r>
              <a:rPr lang="en-US" smtClean="0">
                <a:solidFill>
                  <a:prstClr val="black"/>
                </a:solidFill>
                <a:latin typeface="Rockwell Extra Bold" charset="0"/>
              </a:rPr>
              <a:t>(stochastic modeling)</a:t>
            </a:r>
            <a:endParaRPr lang="en-US" sz="2800" i="1" smtClean="0">
              <a:solidFill>
                <a:prstClr val="black"/>
              </a:solidFill>
              <a:latin typeface="Rockwell Extra Bold" charset="0"/>
            </a:endParaRPr>
          </a:p>
        </p:txBody>
      </p:sp>
      <p:sp>
        <p:nvSpPr>
          <p:cNvPr id="7" name="Rectangle 9"/>
          <p:cNvSpPr>
            <a:spLocks noChangeArrowheads="1"/>
          </p:cNvSpPr>
          <p:nvPr/>
        </p:nvSpPr>
        <p:spPr bwMode="auto">
          <a:xfrm>
            <a:off x="762000" y="838200"/>
            <a:ext cx="8001000" cy="53245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457200" indent="-457200">
              <a:buFont typeface="Wingdings" charset="0"/>
              <a:buChar char="§"/>
            </a:pPr>
            <a:r>
              <a:rPr lang="en-US" sz="2000" dirty="0" smtClean="0">
                <a:solidFill>
                  <a:srgbClr val="262626"/>
                </a:solidFill>
                <a:ea typeface="ＭＳ Ｐゴシック" charset="0"/>
              </a:rPr>
              <a:t>Write out all the possible elemental reactions </a:t>
            </a:r>
            <a:r>
              <a:rPr lang="en-US" sz="2000" dirty="0">
                <a:solidFill>
                  <a:srgbClr val="262626"/>
                </a:solidFill>
                <a:ea typeface="ＭＳ Ｐゴシック" charset="0"/>
              </a:rPr>
              <a:t>that </a:t>
            </a:r>
            <a:r>
              <a:rPr lang="en-US" sz="2000" dirty="0" smtClean="0">
                <a:solidFill>
                  <a:srgbClr val="262626"/>
                </a:solidFill>
                <a:ea typeface="ＭＳ Ｐゴシック" charset="0"/>
              </a:rPr>
              <a:t>can happen</a:t>
            </a:r>
          </a:p>
          <a:p>
            <a:pPr marL="457200" indent="-457200">
              <a:buFont typeface="Wingdings" charset="0"/>
              <a:buChar char="§"/>
            </a:pPr>
            <a:r>
              <a:rPr lang="en-US" sz="2000" dirty="0" smtClean="0">
                <a:solidFill>
                  <a:srgbClr val="262626"/>
                </a:solidFill>
                <a:ea typeface="ＭＳ Ｐゴシック" charset="0"/>
              </a:rPr>
              <a:t>Each reaction has a probability associated with it, and the choice of next event is weighted by it</a:t>
            </a:r>
          </a:p>
          <a:p>
            <a:pPr marL="457200" indent="-457200">
              <a:buFont typeface="Wingdings" charset="0"/>
              <a:buChar char="§"/>
            </a:pPr>
            <a:r>
              <a:rPr lang="en-US" sz="2000" dirty="0" smtClean="0">
                <a:solidFill>
                  <a:srgbClr val="262626"/>
                </a:solidFill>
                <a:ea typeface="ＭＳ Ｐゴシック" charset="0"/>
              </a:rPr>
              <a:t>Choose 2 random numbers</a:t>
            </a:r>
          </a:p>
          <a:p>
            <a:pPr marL="457200" indent="-457200">
              <a:buFont typeface="Wingdings" charset="0"/>
              <a:buChar char="§"/>
            </a:pPr>
            <a:r>
              <a:rPr lang="en-US" sz="2000" dirty="0" smtClean="0">
                <a:solidFill>
                  <a:srgbClr val="262626"/>
                </a:solidFill>
                <a:ea typeface="ＭＳ Ｐゴシック" charset="0"/>
              </a:rPr>
              <a:t>The first # is to randomly pick the next reaction that will occur (a weighted choice based on the individual rates)</a:t>
            </a:r>
          </a:p>
          <a:p>
            <a:pPr marL="457200" indent="-457200">
              <a:buFont typeface="Wingdings" charset="0"/>
              <a:buChar char="§"/>
            </a:pPr>
            <a:r>
              <a:rPr lang="en-US" sz="2000" dirty="0" smtClean="0">
                <a:solidFill>
                  <a:srgbClr val="262626"/>
                </a:solidFill>
                <a:ea typeface="ＭＳ Ｐゴシック" charset="0"/>
              </a:rPr>
              <a:t>The second # is to pick when the next reaction will occur</a:t>
            </a:r>
          </a:p>
          <a:p>
            <a:pPr marL="457200" indent="-457200">
              <a:buFont typeface="Wingdings" charset="0"/>
              <a:buChar char="§"/>
            </a:pPr>
            <a:r>
              <a:rPr lang="en-US" sz="2000" dirty="0" smtClean="0">
                <a:solidFill>
                  <a:srgbClr val="262626"/>
                </a:solidFill>
                <a:ea typeface="ＭＳ Ｐゴシック" charset="0"/>
              </a:rPr>
              <a:t>Adjust all the concentrations of the individual components to account for whatever reaction got chosen</a:t>
            </a:r>
          </a:p>
          <a:p>
            <a:pPr marL="457200" indent="-457200">
              <a:buFont typeface="Wingdings" charset="0"/>
              <a:buChar char="§"/>
            </a:pPr>
            <a:r>
              <a:rPr lang="en-US" sz="2000" dirty="0" smtClean="0">
                <a:solidFill>
                  <a:srgbClr val="262626"/>
                </a:solidFill>
                <a:ea typeface="ＭＳ Ｐゴシック" charset="0"/>
              </a:rPr>
              <a:t>Iterate that to create a timeline for single chain of random events until some preset length of time has elapsed</a:t>
            </a:r>
          </a:p>
          <a:p>
            <a:pPr marL="457200" indent="-457200">
              <a:buFont typeface="Wingdings" charset="0"/>
              <a:buChar char="§"/>
            </a:pPr>
            <a:r>
              <a:rPr lang="en-US" sz="2000" dirty="0" smtClean="0">
                <a:solidFill>
                  <a:srgbClr val="262626"/>
                </a:solidFill>
                <a:ea typeface="ＭＳ Ｐゴシック" charset="0"/>
              </a:rPr>
              <a:t>Iterate that from the starting conditions many times</a:t>
            </a:r>
          </a:p>
          <a:p>
            <a:pPr marL="457200" indent="-457200">
              <a:buFont typeface="Wingdings" charset="0"/>
              <a:buChar char="§"/>
            </a:pPr>
            <a:r>
              <a:rPr lang="en-US" sz="2000" dirty="0" smtClean="0">
                <a:solidFill>
                  <a:srgbClr val="262626"/>
                </a:solidFill>
                <a:ea typeface="ＭＳ Ｐゴシック" charset="0"/>
              </a:rPr>
              <a:t>With a large list of chains, can combine the resulting states of the system</a:t>
            </a:r>
          </a:p>
          <a:p>
            <a:pPr marL="457200" indent="-457200">
              <a:buFont typeface="Wingdings" charset="0"/>
              <a:buChar char="§"/>
            </a:pPr>
            <a:r>
              <a:rPr lang="en-US" sz="2000" dirty="0" smtClean="0">
                <a:solidFill>
                  <a:srgbClr val="262626"/>
                </a:solidFill>
                <a:ea typeface="ＭＳ Ｐゴシック" charset="0"/>
              </a:rPr>
              <a:t>For many models, the result will be the same as an ODE model, but get additional information </a:t>
            </a:r>
            <a:r>
              <a:rPr lang="en-US" sz="2000" dirty="0">
                <a:solidFill>
                  <a:srgbClr val="262626"/>
                </a:solidFill>
                <a:ea typeface="ＭＳ Ｐゴシック" charset="0"/>
              </a:rPr>
              <a:t>about the heterogeneity in the system, and a more precise </a:t>
            </a:r>
            <a:r>
              <a:rPr lang="en-US" sz="2000" dirty="0" smtClean="0">
                <a:solidFill>
                  <a:srgbClr val="262626"/>
                </a:solidFill>
                <a:ea typeface="ＭＳ Ｐゴシック" charset="0"/>
              </a:rPr>
              <a:t>model</a:t>
            </a:r>
          </a:p>
        </p:txBody>
      </p:sp>
    </p:spTree>
    <p:custDataLst>
      <p:tags r:id="rId1"/>
    </p:custDataLst>
    <p:extLst>
      <p:ext uri="{BB962C8B-B14F-4D97-AF65-F5344CB8AC3E}">
        <p14:creationId xmlns:p14="http://schemas.microsoft.com/office/powerpoint/2010/main" val="110416888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What’s in a Class?</a:t>
            </a:r>
          </a:p>
        </p:txBody>
      </p:sp>
      <p:sp>
        <p:nvSpPr>
          <p:cNvPr id="9" name="Rectangle 8"/>
          <p:cNvSpPr/>
          <p:nvPr/>
        </p:nvSpPr>
        <p:spPr>
          <a:xfrm>
            <a:off x="609600" y="1676400"/>
            <a:ext cx="3505200" cy="44196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 name="TextBox 9"/>
          <p:cNvSpPr txBox="1"/>
          <p:nvPr/>
        </p:nvSpPr>
        <p:spPr>
          <a:xfrm>
            <a:off x="762000" y="1828800"/>
            <a:ext cx="3352800" cy="3970338"/>
          </a:xfrm>
          <a:prstGeom prst="rect">
            <a:avLst/>
          </a:prstGeom>
          <a:noFill/>
        </p:spPr>
        <p:txBody>
          <a:bodyPr>
            <a:spAutoFit/>
          </a:bodyPr>
          <a:lstStyle/>
          <a:p>
            <a:pPr fontAlgn="auto">
              <a:spcBef>
                <a:spcPts val="0"/>
              </a:spcBef>
              <a:spcAft>
                <a:spcPts val="0"/>
              </a:spcAft>
              <a:defRPr/>
            </a:pPr>
            <a:r>
              <a:rPr lang="en-US" dirty="0">
                <a:solidFill>
                  <a:schemeClr val="accent1">
                    <a:lumMod val="60000"/>
                    <a:lumOff val="40000"/>
                  </a:schemeClr>
                </a:solidFill>
                <a:latin typeface="+mn-lt"/>
                <a:cs typeface="+mn-cs"/>
              </a:rPr>
              <a:t>/**Comments</a:t>
            </a:r>
          </a:p>
          <a:p>
            <a:pPr fontAlgn="auto">
              <a:spcBef>
                <a:spcPts val="0"/>
              </a:spcBef>
              <a:spcAft>
                <a:spcPts val="0"/>
              </a:spcAft>
              <a:defRPr/>
            </a:pPr>
            <a:r>
              <a:rPr lang="en-US" dirty="0">
                <a:solidFill>
                  <a:schemeClr val="accent1">
                    <a:lumMod val="60000"/>
                    <a:lumOff val="40000"/>
                  </a:schemeClr>
                </a:solidFill>
                <a:latin typeface="+mn-lt"/>
                <a:cs typeface="+mn-cs"/>
              </a:rPr>
              <a:t>*   </a:t>
            </a:r>
          </a:p>
          <a:p>
            <a:pPr fontAlgn="auto">
              <a:spcBef>
                <a:spcPts val="0"/>
              </a:spcBef>
              <a:spcAft>
                <a:spcPts val="0"/>
              </a:spcAft>
              <a:defRPr/>
            </a:pPr>
            <a:r>
              <a:rPr lang="en-US" dirty="0">
                <a:solidFill>
                  <a:schemeClr val="accent1">
                    <a:lumMod val="60000"/>
                    <a:lumOff val="40000"/>
                  </a:schemeClr>
                </a:solidFill>
                <a:latin typeface="+mn-lt"/>
                <a:cs typeface="+mn-cs"/>
              </a:rPr>
              <a:t>*/</a:t>
            </a:r>
          </a:p>
          <a:p>
            <a:pPr fontAlgn="auto">
              <a:spcBef>
                <a:spcPts val="0"/>
              </a:spcBef>
              <a:spcAft>
                <a:spcPts val="0"/>
              </a:spcAft>
              <a:defRPr/>
            </a:pPr>
            <a:r>
              <a:rPr lang="en-US" dirty="0">
                <a:latin typeface="+mn-lt"/>
                <a:cs typeface="+mn-cs"/>
              </a:rPr>
              <a:t>public class </a:t>
            </a:r>
            <a:r>
              <a:rPr lang="en-US" dirty="0" err="1">
                <a:latin typeface="+mn-lt"/>
                <a:cs typeface="+mn-cs"/>
              </a:rPr>
              <a:t>MichaelisMenton</a:t>
            </a:r>
            <a:r>
              <a:rPr lang="en-US" dirty="0">
                <a:latin typeface="+mn-lt"/>
                <a:cs typeface="+mn-cs"/>
              </a:rPr>
              <a:t> {</a:t>
            </a: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r>
              <a:rPr lang="en-US" dirty="0">
                <a:latin typeface="+mn-lt"/>
                <a:cs typeface="+mn-cs"/>
              </a:rPr>
              <a:t>}</a:t>
            </a:r>
          </a:p>
        </p:txBody>
      </p:sp>
      <p:sp>
        <p:nvSpPr>
          <p:cNvPr id="16389" name="TextBox 10"/>
          <p:cNvSpPr txBox="1">
            <a:spLocks noChangeArrowheads="1"/>
          </p:cNvSpPr>
          <p:nvPr/>
        </p:nvSpPr>
        <p:spPr bwMode="auto">
          <a:xfrm>
            <a:off x="4572000" y="685800"/>
            <a:ext cx="4191000" cy="5940425"/>
          </a:xfrm>
          <a:prstGeom prst="rect">
            <a:avLst/>
          </a:prstGeom>
          <a:noFill/>
          <a:ln w="9525">
            <a:noFill/>
            <a:miter lim="800000"/>
            <a:headEnd/>
            <a:tailEnd/>
          </a:ln>
        </p:spPr>
        <p:txBody>
          <a:bodyPr>
            <a:spAutoFit/>
          </a:bodyPr>
          <a:lstStyle/>
          <a:p>
            <a:r>
              <a:rPr lang="en-US" sz="2000">
                <a:latin typeface="Calibri" pitchFamily="34" charset="0"/>
              </a:rPr>
              <a:t>Like all C-based languages, blocks of code are enclosed within brackets.  Statements end in semicolons.</a:t>
            </a:r>
          </a:p>
          <a:p>
            <a:endParaRPr lang="en-US" sz="2000">
              <a:latin typeface="Calibri" pitchFamily="34" charset="0"/>
            </a:endParaRPr>
          </a:p>
          <a:p>
            <a:r>
              <a:rPr lang="en-US" sz="2000">
                <a:latin typeface="Calibri" pitchFamily="34" charset="0"/>
              </a:rPr>
              <a:t>The business portion of the class is the class declaration and the code contained within it.</a:t>
            </a:r>
          </a:p>
          <a:p>
            <a:endParaRPr lang="en-US" sz="2000">
              <a:latin typeface="Calibri" pitchFamily="34" charset="0"/>
            </a:endParaRPr>
          </a:p>
          <a:p>
            <a:r>
              <a:rPr lang="en-US" sz="2000">
                <a:latin typeface="Calibri" pitchFamily="34" charset="0"/>
              </a:rPr>
              <a:t>Anthing outside of those brackets isn’t really in the class.</a:t>
            </a:r>
          </a:p>
          <a:p>
            <a:endParaRPr lang="en-US" sz="2000">
              <a:latin typeface="Calibri" pitchFamily="34" charset="0"/>
            </a:endParaRPr>
          </a:p>
          <a:p>
            <a:r>
              <a:rPr lang="en-US" sz="2000">
                <a:latin typeface="Calibri" pitchFamily="34" charset="0"/>
              </a:rPr>
              <a:t>Outside the Class, you’ll see there are comments (not compiled), import statements and a package declaration.  The package declaration is just how you encode…well, where it is.  The import statements are the longer addresses of Classes outside this package referred to by the code.</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The Constructor</a:t>
            </a:r>
          </a:p>
        </p:txBody>
      </p:sp>
      <p:sp>
        <p:nvSpPr>
          <p:cNvPr id="9" name="Rectangle 8"/>
          <p:cNvSpPr/>
          <p:nvPr/>
        </p:nvSpPr>
        <p:spPr>
          <a:xfrm>
            <a:off x="609600" y="1676400"/>
            <a:ext cx="3505200" cy="44196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 name="TextBox 9"/>
          <p:cNvSpPr txBox="1"/>
          <p:nvPr/>
        </p:nvSpPr>
        <p:spPr>
          <a:xfrm>
            <a:off x="762000" y="1828800"/>
            <a:ext cx="3352800" cy="3970338"/>
          </a:xfrm>
          <a:prstGeom prst="rect">
            <a:avLst/>
          </a:prstGeom>
          <a:noFill/>
        </p:spPr>
        <p:txBody>
          <a:bodyPr>
            <a:spAutoFit/>
          </a:bodyPr>
          <a:lstStyle/>
          <a:p>
            <a:pPr fontAlgn="auto">
              <a:spcBef>
                <a:spcPts val="0"/>
              </a:spcBef>
              <a:spcAft>
                <a:spcPts val="0"/>
              </a:spcAft>
              <a:defRPr/>
            </a:pPr>
            <a:r>
              <a:rPr lang="en-US" dirty="0">
                <a:solidFill>
                  <a:schemeClr val="accent1">
                    <a:lumMod val="60000"/>
                    <a:lumOff val="40000"/>
                  </a:schemeClr>
                </a:solidFill>
                <a:latin typeface="+mn-lt"/>
                <a:cs typeface="+mn-cs"/>
              </a:rPr>
              <a:t>public class </a:t>
            </a:r>
            <a:r>
              <a:rPr lang="en-US" dirty="0" err="1">
                <a:solidFill>
                  <a:schemeClr val="accent1">
                    <a:lumMod val="60000"/>
                    <a:lumOff val="40000"/>
                  </a:schemeClr>
                </a:solidFill>
                <a:latin typeface="+mn-lt"/>
                <a:cs typeface="+mn-cs"/>
              </a:rPr>
              <a:t>MichaelisMenton</a:t>
            </a:r>
            <a:r>
              <a:rPr lang="en-US" dirty="0">
                <a:solidFill>
                  <a:schemeClr val="accent1">
                    <a:lumMod val="60000"/>
                    <a:lumOff val="40000"/>
                  </a:schemeClr>
                </a:solidFill>
                <a:latin typeface="+mn-lt"/>
                <a:cs typeface="+mn-cs"/>
              </a:rPr>
              <a:t> {</a:t>
            </a:r>
          </a:p>
          <a:p>
            <a:pPr fontAlgn="auto">
              <a:spcBef>
                <a:spcPts val="0"/>
              </a:spcBef>
              <a:spcAft>
                <a:spcPts val="0"/>
              </a:spcAft>
              <a:defRPr/>
            </a:pPr>
            <a:endParaRPr lang="en-US" dirty="0">
              <a:latin typeface="+mn-lt"/>
              <a:cs typeface="+mn-cs"/>
            </a:endParaRPr>
          </a:p>
          <a:p>
            <a:pPr fontAlgn="auto">
              <a:spcBef>
                <a:spcPts val="0"/>
              </a:spcBef>
              <a:spcAft>
                <a:spcPts val="0"/>
              </a:spcAft>
              <a:defRPr/>
            </a:pPr>
            <a:r>
              <a:rPr lang="en-US" dirty="0">
                <a:latin typeface="+mn-lt"/>
                <a:cs typeface="+mn-cs"/>
              </a:rPr>
              <a:t>    public </a:t>
            </a:r>
            <a:r>
              <a:rPr lang="en-US" dirty="0" err="1">
                <a:latin typeface="+mn-lt"/>
                <a:cs typeface="+mn-cs"/>
              </a:rPr>
              <a:t>MichaelisMenton</a:t>
            </a:r>
            <a:r>
              <a:rPr lang="en-US" dirty="0">
                <a:latin typeface="+mn-lt"/>
                <a:cs typeface="+mn-cs"/>
              </a:rPr>
              <a:t>(…) {</a:t>
            </a:r>
          </a:p>
          <a:p>
            <a:pPr fontAlgn="auto">
              <a:spcBef>
                <a:spcPts val="0"/>
              </a:spcBef>
              <a:spcAft>
                <a:spcPts val="0"/>
              </a:spcAft>
              <a:defRPr/>
            </a:pPr>
            <a:r>
              <a:rPr lang="en-US" dirty="0">
                <a:latin typeface="+mn-lt"/>
                <a:cs typeface="+mn-cs"/>
              </a:rPr>
              <a:t>    …</a:t>
            </a:r>
          </a:p>
          <a:p>
            <a:pPr fontAlgn="auto">
              <a:spcBef>
                <a:spcPts val="0"/>
              </a:spcBef>
              <a:spcAft>
                <a:spcPts val="0"/>
              </a:spcAft>
              <a:defRPr/>
            </a:pPr>
            <a:r>
              <a:rPr lang="en-US" dirty="0">
                <a:latin typeface="+mn-lt"/>
                <a:cs typeface="+mn-cs"/>
              </a:rPr>
              <a:t>    }</a:t>
            </a: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solidFill>
                <a:schemeClr val="accent1">
                  <a:lumMod val="60000"/>
                  <a:lumOff val="40000"/>
                </a:schemeClr>
              </a:solidFill>
              <a:latin typeface="+mn-lt"/>
              <a:cs typeface="+mn-cs"/>
            </a:endParaRPr>
          </a:p>
          <a:p>
            <a:pPr fontAlgn="auto">
              <a:spcBef>
                <a:spcPts val="0"/>
              </a:spcBef>
              <a:spcAft>
                <a:spcPts val="0"/>
              </a:spcAft>
              <a:defRPr/>
            </a:pPr>
            <a:r>
              <a:rPr lang="en-US" dirty="0">
                <a:solidFill>
                  <a:schemeClr val="accent1">
                    <a:lumMod val="60000"/>
                    <a:lumOff val="40000"/>
                  </a:schemeClr>
                </a:solidFill>
                <a:latin typeface="+mn-lt"/>
                <a:cs typeface="+mn-cs"/>
              </a:rPr>
              <a:t>}</a:t>
            </a:r>
          </a:p>
        </p:txBody>
      </p:sp>
      <p:sp>
        <p:nvSpPr>
          <p:cNvPr id="17413" name="TextBox 10"/>
          <p:cNvSpPr txBox="1">
            <a:spLocks noChangeArrowheads="1"/>
          </p:cNvSpPr>
          <p:nvPr/>
        </p:nvSpPr>
        <p:spPr bwMode="auto">
          <a:xfrm>
            <a:off x="4419600" y="457200"/>
            <a:ext cx="4419600" cy="2554288"/>
          </a:xfrm>
          <a:prstGeom prst="rect">
            <a:avLst/>
          </a:prstGeom>
          <a:noFill/>
          <a:ln w="9525">
            <a:noFill/>
            <a:miter lim="800000"/>
            <a:headEnd/>
            <a:tailEnd/>
          </a:ln>
        </p:spPr>
        <p:txBody>
          <a:bodyPr>
            <a:spAutoFit/>
          </a:bodyPr>
          <a:lstStyle/>
          <a:p>
            <a:r>
              <a:rPr lang="en-US" sz="2000">
                <a:latin typeface="Calibri" pitchFamily="34" charset="0"/>
              </a:rPr>
              <a:t>Classes can have one or more constructors.  When a class is instantiated, one of the constructors is run.  You can locate the constructors because</a:t>
            </a:r>
          </a:p>
          <a:p>
            <a:endParaRPr lang="en-US" sz="2000">
              <a:latin typeface="Calibri" pitchFamily="34" charset="0"/>
            </a:endParaRPr>
          </a:p>
          <a:p>
            <a:pPr lvl="1">
              <a:buFont typeface="Arial" charset="0"/>
              <a:buChar char="•"/>
            </a:pPr>
            <a:r>
              <a:rPr lang="en-US" sz="2000">
                <a:latin typeface="Calibri" pitchFamily="34" charset="0"/>
              </a:rPr>
              <a:t>Their name is the same as the Class</a:t>
            </a:r>
          </a:p>
          <a:p>
            <a:pPr lvl="1">
              <a:buFont typeface="Arial" charset="0"/>
              <a:buChar char="•"/>
            </a:pPr>
            <a:r>
              <a:rPr lang="en-US" sz="2000">
                <a:latin typeface="Calibri" pitchFamily="34" charset="0"/>
              </a:rPr>
              <a:t>They have no return values</a:t>
            </a:r>
          </a:p>
        </p:txBody>
      </p:sp>
      <p:cxnSp>
        <p:nvCxnSpPr>
          <p:cNvPr id="8" name="Straight Arrow Connector 7"/>
          <p:cNvCxnSpPr/>
          <p:nvPr/>
        </p:nvCxnSpPr>
        <p:spPr>
          <a:xfrm rot="10800000">
            <a:off x="1676400" y="2667000"/>
            <a:ext cx="3276600" cy="2057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2" name="Rectangle 11"/>
          <p:cNvSpPr>
            <a:spLocks noChangeArrowheads="1"/>
          </p:cNvSpPr>
          <p:nvPr/>
        </p:nvSpPr>
        <p:spPr bwMode="auto">
          <a:xfrm>
            <a:off x="4953000" y="4430713"/>
            <a:ext cx="3352800" cy="923925"/>
          </a:xfrm>
          <a:prstGeom prst="rect">
            <a:avLst/>
          </a:prstGeom>
          <a:noFill/>
          <a:ln w="9525">
            <a:noFill/>
            <a:miter lim="800000"/>
            <a:headEnd/>
            <a:tailEnd/>
          </a:ln>
        </p:spPr>
        <p:txBody>
          <a:bodyPr>
            <a:spAutoFit/>
          </a:bodyPr>
          <a:lstStyle/>
          <a:p>
            <a:r>
              <a:rPr lang="en-US">
                <a:latin typeface="Calibri" pitchFamily="34" charset="0"/>
              </a:rPr>
              <a:t>Return value would be there, you know it’s a constructor because there’s nothing there.</a:t>
            </a:r>
          </a:p>
        </p:txBody>
      </p:sp>
      <p:sp>
        <p:nvSpPr>
          <p:cNvPr id="13" name="Rectangle 12"/>
          <p:cNvSpPr>
            <a:spLocks noChangeArrowheads="1"/>
          </p:cNvSpPr>
          <p:nvPr/>
        </p:nvSpPr>
        <p:spPr bwMode="auto">
          <a:xfrm>
            <a:off x="4953000" y="3973513"/>
            <a:ext cx="2070100" cy="369887"/>
          </a:xfrm>
          <a:prstGeom prst="rect">
            <a:avLst/>
          </a:prstGeom>
          <a:noFill/>
          <a:ln w="9525">
            <a:noFill/>
            <a:miter lim="800000"/>
            <a:headEnd/>
            <a:tailEnd/>
          </a:ln>
        </p:spPr>
        <p:txBody>
          <a:bodyPr wrap="none">
            <a:spAutoFit/>
          </a:bodyPr>
          <a:lstStyle/>
          <a:p>
            <a:r>
              <a:rPr lang="en-US">
                <a:latin typeface="Calibri" pitchFamily="34" charset="0"/>
              </a:rPr>
              <a:t>Name same as Class</a:t>
            </a:r>
          </a:p>
        </p:txBody>
      </p:sp>
      <p:cxnSp>
        <p:nvCxnSpPr>
          <p:cNvPr id="15" name="Straight Arrow Connector 14"/>
          <p:cNvCxnSpPr>
            <a:stCxn id="13" idx="1"/>
          </p:cNvCxnSpPr>
          <p:nvPr/>
        </p:nvCxnSpPr>
        <p:spPr>
          <a:xfrm rot="10800000">
            <a:off x="2667000" y="2819400"/>
            <a:ext cx="2286000" cy="13398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8" name="Rectangle 17"/>
          <p:cNvSpPr>
            <a:spLocks noChangeArrowheads="1"/>
          </p:cNvSpPr>
          <p:nvPr/>
        </p:nvSpPr>
        <p:spPr bwMode="auto">
          <a:xfrm>
            <a:off x="4953000" y="3505200"/>
            <a:ext cx="3232150" cy="369888"/>
          </a:xfrm>
          <a:prstGeom prst="rect">
            <a:avLst/>
          </a:prstGeom>
          <a:noFill/>
          <a:ln w="9525">
            <a:noFill/>
            <a:miter lim="800000"/>
            <a:headEnd/>
            <a:tailEnd/>
          </a:ln>
        </p:spPr>
        <p:txBody>
          <a:bodyPr wrap="none">
            <a:spAutoFit/>
          </a:bodyPr>
          <a:lstStyle/>
          <a:p>
            <a:r>
              <a:rPr lang="en-US">
                <a:latin typeface="Calibri" pitchFamily="34" charset="0"/>
              </a:rPr>
              <a:t>There may be arguments in here</a:t>
            </a:r>
          </a:p>
        </p:txBody>
      </p:sp>
      <p:cxnSp>
        <p:nvCxnSpPr>
          <p:cNvPr id="19" name="Straight Arrow Connector 18"/>
          <p:cNvCxnSpPr/>
          <p:nvPr/>
        </p:nvCxnSpPr>
        <p:spPr>
          <a:xfrm rot="10800000">
            <a:off x="3429000" y="2667000"/>
            <a:ext cx="1524000" cy="914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Methods and class variables</a:t>
            </a:r>
          </a:p>
        </p:txBody>
      </p:sp>
      <p:sp>
        <p:nvSpPr>
          <p:cNvPr id="9" name="Rectangle 8"/>
          <p:cNvSpPr/>
          <p:nvPr/>
        </p:nvSpPr>
        <p:spPr>
          <a:xfrm>
            <a:off x="609600" y="1371600"/>
            <a:ext cx="3505200" cy="44196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8436" name="TextBox 9"/>
          <p:cNvSpPr txBox="1">
            <a:spLocks noChangeArrowheads="1"/>
          </p:cNvSpPr>
          <p:nvPr/>
        </p:nvSpPr>
        <p:spPr bwMode="auto">
          <a:xfrm>
            <a:off x="762000" y="1524000"/>
            <a:ext cx="3352800" cy="3970338"/>
          </a:xfrm>
          <a:prstGeom prst="rect">
            <a:avLst/>
          </a:prstGeom>
          <a:noFill/>
          <a:ln w="9525">
            <a:noFill/>
            <a:miter lim="800000"/>
            <a:headEnd/>
            <a:tailEnd/>
          </a:ln>
        </p:spPr>
        <p:txBody>
          <a:bodyPr>
            <a:spAutoFit/>
          </a:bodyPr>
          <a:lstStyle/>
          <a:p>
            <a:r>
              <a:rPr lang="en-US">
                <a:solidFill>
                  <a:srgbClr val="95B3D7"/>
                </a:solidFill>
                <a:latin typeface="Calibri" pitchFamily="34" charset="0"/>
              </a:rPr>
              <a:t>public class MichaelisMenton {</a:t>
            </a:r>
          </a:p>
          <a:p>
            <a:endParaRPr lang="en-US">
              <a:solidFill>
                <a:srgbClr val="95B3D7"/>
              </a:solidFill>
              <a:latin typeface="Calibri" pitchFamily="34" charset="0"/>
            </a:endParaRPr>
          </a:p>
          <a:p>
            <a:r>
              <a:rPr lang="en-US">
                <a:solidFill>
                  <a:srgbClr val="95B3D7"/>
                </a:solidFill>
                <a:latin typeface="Calibri" pitchFamily="34" charset="0"/>
              </a:rPr>
              <a:t>    public MichaelisMenton(…) {</a:t>
            </a:r>
          </a:p>
          <a:p>
            <a:r>
              <a:rPr lang="en-US">
                <a:solidFill>
                  <a:srgbClr val="95B3D7"/>
                </a:solidFill>
                <a:latin typeface="Calibri" pitchFamily="34" charset="0"/>
              </a:rPr>
              <a:t>    …</a:t>
            </a:r>
          </a:p>
          <a:p>
            <a:r>
              <a:rPr lang="en-US">
                <a:solidFill>
                  <a:srgbClr val="95B3D7"/>
                </a:solidFill>
                <a:latin typeface="Calibri" pitchFamily="34" charset="0"/>
              </a:rPr>
              <a:t>    }</a:t>
            </a:r>
          </a:p>
          <a:p>
            <a:endParaRPr lang="en-US">
              <a:solidFill>
                <a:srgbClr val="000000"/>
              </a:solidFill>
              <a:latin typeface="Calibri" pitchFamily="34" charset="0"/>
            </a:endParaRPr>
          </a:p>
          <a:p>
            <a:endParaRPr lang="en-US">
              <a:solidFill>
                <a:srgbClr val="000000"/>
              </a:solidFill>
              <a:latin typeface="Calibri" pitchFamily="34" charset="0"/>
            </a:endParaRPr>
          </a:p>
          <a:p>
            <a:r>
              <a:rPr lang="en-US">
                <a:solidFill>
                  <a:srgbClr val="000000"/>
                </a:solidFill>
                <a:latin typeface="Calibri" pitchFamily="34" charset="0"/>
              </a:rPr>
              <a:t>    public String  getName(int i) {</a:t>
            </a:r>
          </a:p>
          <a:p>
            <a:r>
              <a:rPr lang="en-US">
                <a:solidFill>
                  <a:srgbClr val="000000"/>
                </a:solidFill>
                <a:latin typeface="Calibri" pitchFamily="34" charset="0"/>
              </a:rPr>
              <a:t>          return    _name;</a:t>
            </a:r>
          </a:p>
          <a:p>
            <a:r>
              <a:rPr lang="en-US">
                <a:solidFill>
                  <a:srgbClr val="000000"/>
                </a:solidFill>
                <a:latin typeface="Calibri" pitchFamily="34" charset="0"/>
              </a:rPr>
              <a:t>    }</a:t>
            </a:r>
          </a:p>
          <a:p>
            <a:endParaRPr lang="en-US">
              <a:solidFill>
                <a:srgbClr val="000000"/>
              </a:solidFill>
              <a:latin typeface="Calibri" pitchFamily="34" charset="0"/>
            </a:endParaRPr>
          </a:p>
          <a:p>
            <a:endParaRPr lang="en-US">
              <a:solidFill>
                <a:srgbClr val="000000"/>
              </a:solidFill>
              <a:latin typeface="Calibri" pitchFamily="34" charset="0"/>
            </a:endParaRPr>
          </a:p>
          <a:p>
            <a:r>
              <a:rPr lang="en-US">
                <a:solidFill>
                  <a:srgbClr val="000000"/>
                </a:solidFill>
                <a:latin typeface="Calibri" pitchFamily="34" charset="0"/>
              </a:rPr>
              <a:t>     private String   _name;</a:t>
            </a:r>
          </a:p>
          <a:p>
            <a:r>
              <a:rPr lang="en-US">
                <a:solidFill>
                  <a:srgbClr val="95B3D7"/>
                </a:solidFill>
                <a:latin typeface="Calibri" pitchFamily="34" charset="0"/>
              </a:rPr>
              <a:t>}</a:t>
            </a:r>
          </a:p>
        </p:txBody>
      </p:sp>
      <p:sp>
        <p:nvSpPr>
          <p:cNvPr id="18437" name="TextBox 10"/>
          <p:cNvSpPr txBox="1">
            <a:spLocks noChangeArrowheads="1"/>
          </p:cNvSpPr>
          <p:nvPr/>
        </p:nvSpPr>
        <p:spPr bwMode="auto">
          <a:xfrm>
            <a:off x="4724400" y="1219200"/>
            <a:ext cx="4038600" cy="5016500"/>
          </a:xfrm>
          <a:prstGeom prst="rect">
            <a:avLst/>
          </a:prstGeom>
          <a:noFill/>
          <a:ln w="9525">
            <a:noFill/>
            <a:miter lim="800000"/>
            <a:headEnd/>
            <a:tailEnd/>
          </a:ln>
        </p:spPr>
        <p:txBody>
          <a:bodyPr>
            <a:spAutoFit/>
          </a:bodyPr>
          <a:lstStyle/>
          <a:p>
            <a:r>
              <a:rPr lang="en-US" sz="2000">
                <a:latin typeface="Calibri" pitchFamily="34" charset="0"/>
              </a:rPr>
              <a:t>Methods are java-speak for what in other C-based languages are called subroutines.  The syntax is the same as other C-based languages with the addition of “modifier” words like public, private, protected, static, final, abstract (and a few more).</a:t>
            </a:r>
          </a:p>
          <a:p>
            <a:endParaRPr lang="en-US" sz="2000">
              <a:latin typeface="Calibri" pitchFamily="34" charset="0"/>
            </a:endParaRPr>
          </a:p>
          <a:p>
            <a:r>
              <a:rPr lang="en-US" sz="2000">
                <a:latin typeface="Calibri" pitchFamily="34" charset="0"/>
              </a:rPr>
              <a:t>Variables declared outside of Methods are “class variables” and are accessible from any instance method within the code of the class.</a:t>
            </a:r>
          </a:p>
          <a:p>
            <a:endParaRPr lang="en-US" sz="2000">
              <a:latin typeface="Calibri" pitchFamily="34" charset="0"/>
            </a:endParaRPr>
          </a:p>
          <a:p>
            <a:r>
              <a:rPr lang="en-US" sz="2000">
                <a:latin typeface="Calibri" pitchFamily="34" charset="0"/>
              </a:rPr>
              <a:t>You can also have variables that are local to a method or to a loop or if statement.</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Methods and class variables</a:t>
            </a:r>
          </a:p>
        </p:txBody>
      </p:sp>
      <p:sp>
        <p:nvSpPr>
          <p:cNvPr id="9" name="Rectangle 8"/>
          <p:cNvSpPr/>
          <p:nvPr/>
        </p:nvSpPr>
        <p:spPr>
          <a:xfrm>
            <a:off x="609600" y="1371600"/>
            <a:ext cx="3505200" cy="44196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 name="TextBox 9"/>
          <p:cNvSpPr txBox="1"/>
          <p:nvPr/>
        </p:nvSpPr>
        <p:spPr>
          <a:xfrm>
            <a:off x="762000" y="1524000"/>
            <a:ext cx="3352800" cy="3970338"/>
          </a:xfrm>
          <a:prstGeom prst="rect">
            <a:avLst/>
          </a:prstGeom>
          <a:noFill/>
        </p:spPr>
        <p:txBody>
          <a:bodyPr>
            <a:spAutoFit/>
          </a:bodyPr>
          <a:lstStyle/>
          <a:p>
            <a:pPr fontAlgn="auto">
              <a:spcBef>
                <a:spcPts val="0"/>
              </a:spcBef>
              <a:spcAft>
                <a:spcPts val="0"/>
              </a:spcAft>
              <a:defRPr/>
            </a:pPr>
            <a:r>
              <a:rPr lang="en-US" dirty="0">
                <a:solidFill>
                  <a:schemeClr val="accent1">
                    <a:lumMod val="60000"/>
                    <a:lumOff val="40000"/>
                  </a:schemeClr>
                </a:solidFill>
                <a:latin typeface="+mn-lt"/>
                <a:cs typeface="+mn-cs"/>
              </a:rPr>
              <a:t>public class </a:t>
            </a:r>
            <a:r>
              <a:rPr lang="en-US" dirty="0" err="1">
                <a:solidFill>
                  <a:schemeClr val="accent1">
                    <a:lumMod val="60000"/>
                    <a:lumOff val="40000"/>
                  </a:schemeClr>
                </a:solidFill>
                <a:latin typeface="+mn-lt"/>
                <a:cs typeface="+mn-cs"/>
              </a:rPr>
              <a:t>MichaelisMenton</a:t>
            </a:r>
            <a:r>
              <a:rPr lang="en-US" dirty="0">
                <a:solidFill>
                  <a:schemeClr val="accent1">
                    <a:lumMod val="60000"/>
                    <a:lumOff val="40000"/>
                  </a:schemeClr>
                </a:solidFill>
                <a:latin typeface="+mn-lt"/>
                <a:cs typeface="+mn-cs"/>
              </a:rPr>
              <a:t> {</a:t>
            </a:r>
          </a:p>
          <a:p>
            <a:pPr fontAlgn="auto">
              <a:spcBef>
                <a:spcPts val="0"/>
              </a:spcBef>
              <a:spcAft>
                <a:spcPts val="0"/>
              </a:spcAft>
              <a:defRPr/>
            </a:pPr>
            <a:endParaRPr lang="en-US" dirty="0">
              <a:solidFill>
                <a:schemeClr val="accent1">
                  <a:lumMod val="60000"/>
                  <a:lumOff val="40000"/>
                </a:schemeClr>
              </a:solidFill>
              <a:latin typeface="+mn-lt"/>
              <a:cs typeface="+mn-cs"/>
            </a:endParaRPr>
          </a:p>
          <a:p>
            <a:pPr fontAlgn="auto">
              <a:spcBef>
                <a:spcPts val="0"/>
              </a:spcBef>
              <a:spcAft>
                <a:spcPts val="0"/>
              </a:spcAft>
              <a:defRPr/>
            </a:pPr>
            <a:r>
              <a:rPr lang="en-US" dirty="0">
                <a:solidFill>
                  <a:schemeClr val="accent1">
                    <a:lumMod val="60000"/>
                    <a:lumOff val="40000"/>
                  </a:schemeClr>
                </a:solidFill>
                <a:latin typeface="+mn-lt"/>
                <a:cs typeface="+mn-cs"/>
              </a:rPr>
              <a:t>    public </a:t>
            </a:r>
            <a:r>
              <a:rPr lang="en-US" dirty="0" err="1">
                <a:solidFill>
                  <a:schemeClr val="accent1">
                    <a:lumMod val="60000"/>
                    <a:lumOff val="40000"/>
                  </a:schemeClr>
                </a:solidFill>
                <a:latin typeface="+mn-lt"/>
                <a:cs typeface="+mn-cs"/>
              </a:rPr>
              <a:t>MichaelisMenton</a:t>
            </a:r>
            <a:r>
              <a:rPr lang="en-US" dirty="0">
                <a:solidFill>
                  <a:schemeClr val="accent1">
                    <a:lumMod val="60000"/>
                    <a:lumOff val="40000"/>
                  </a:schemeClr>
                </a:solidFill>
                <a:latin typeface="+mn-lt"/>
                <a:cs typeface="+mn-cs"/>
              </a:rPr>
              <a:t>(…) {</a:t>
            </a:r>
          </a:p>
          <a:p>
            <a:pPr fontAlgn="auto">
              <a:spcBef>
                <a:spcPts val="0"/>
              </a:spcBef>
              <a:spcAft>
                <a:spcPts val="0"/>
              </a:spcAft>
              <a:defRPr/>
            </a:pPr>
            <a:r>
              <a:rPr lang="en-US" dirty="0">
                <a:solidFill>
                  <a:schemeClr val="accent1">
                    <a:lumMod val="60000"/>
                    <a:lumOff val="40000"/>
                  </a:schemeClr>
                </a:solidFill>
                <a:latin typeface="+mn-lt"/>
                <a:cs typeface="+mn-cs"/>
              </a:rPr>
              <a:t>    …</a:t>
            </a:r>
          </a:p>
          <a:p>
            <a:pPr fontAlgn="auto">
              <a:spcBef>
                <a:spcPts val="0"/>
              </a:spcBef>
              <a:spcAft>
                <a:spcPts val="0"/>
              </a:spcAft>
              <a:defRPr/>
            </a:pPr>
            <a:r>
              <a:rPr lang="en-US" dirty="0">
                <a:solidFill>
                  <a:schemeClr val="accent1">
                    <a:lumMod val="60000"/>
                    <a:lumOff val="40000"/>
                  </a:schemeClr>
                </a:solidFill>
                <a:latin typeface="+mn-lt"/>
                <a:cs typeface="+mn-cs"/>
              </a:rPr>
              <a:t>    }</a:t>
            </a: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r>
              <a:rPr lang="en-US" dirty="0">
                <a:latin typeface="+mn-lt"/>
                <a:cs typeface="+mn-cs"/>
              </a:rPr>
              <a:t>    public String  </a:t>
            </a:r>
            <a:r>
              <a:rPr lang="en-US" dirty="0" err="1">
                <a:latin typeface="+mn-lt"/>
                <a:cs typeface="+mn-cs"/>
              </a:rPr>
              <a:t>getName</a:t>
            </a:r>
            <a:r>
              <a:rPr lang="en-US" dirty="0">
                <a:latin typeface="+mn-lt"/>
                <a:cs typeface="+mn-cs"/>
              </a:rPr>
              <a:t>(</a:t>
            </a:r>
            <a:r>
              <a:rPr lang="en-US" dirty="0" err="1">
                <a:latin typeface="+mn-lt"/>
                <a:cs typeface="+mn-cs"/>
              </a:rPr>
              <a:t>int</a:t>
            </a:r>
            <a:r>
              <a:rPr lang="en-US" dirty="0">
                <a:latin typeface="+mn-lt"/>
                <a:cs typeface="+mn-cs"/>
              </a:rPr>
              <a:t> </a:t>
            </a:r>
            <a:r>
              <a:rPr lang="en-US" dirty="0" err="1">
                <a:latin typeface="+mn-lt"/>
                <a:cs typeface="+mn-cs"/>
              </a:rPr>
              <a:t>i</a:t>
            </a:r>
            <a:r>
              <a:rPr lang="en-US" dirty="0">
                <a:latin typeface="+mn-lt"/>
                <a:cs typeface="+mn-cs"/>
              </a:rPr>
              <a:t>) {</a:t>
            </a:r>
          </a:p>
          <a:p>
            <a:pPr fontAlgn="auto">
              <a:spcBef>
                <a:spcPts val="0"/>
              </a:spcBef>
              <a:spcAft>
                <a:spcPts val="0"/>
              </a:spcAft>
              <a:defRPr/>
            </a:pPr>
            <a:r>
              <a:rPr lang="en-US" dirty="0">
                <a:latin typeface="+mn-lt"/>
                <a:cs typeface="+mn-cs"/>
              </a:rPr>
              <a:t>          return    _name;</a:t>
            </a:r>
          </a:p>
          <a:p>
            <a:pPr fontAlgn="auto">
              <a:spcBef>
                <a:spcPts val="0"/>
              </a:spcBef>
              <a:spcAft>
                <a:spcPts val="0"/>
              </a:spcAft>
              <a:defRPr/>
            </a:pPr>
            <a:r>
              <a:rPr lang="en-US" dirty="0">
                <a:latin typeface="+mn-lt"/>
                <a:cs typeface="+mn-cs"/>
              </a:rPr>
              <a:t>    }</a:t>
            </a: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r>
              <a:rPr lang="en-US" dirty="0">
                <a:latin typeface="+mn-lt"/>
                <a:cs typeface="+mn-cs"/>
              </a:rPr>
              <a:t>     private String   _name;</a:t>
            </a:r>
          </a:p>
          <a:p>
            <a:pPr fontAlgn="auto">
              <a:spcBef>
                <a:spcPts val="0"/>
              </a:spcBef>
              <a:spcAft>
                <a:spcPts val="0"/>
              </a:spcAft>
              <a:defRPr/>
            </a:pPr>
            <a:r>
              <a:rPr lang="en-US" dirty="0">
                <a:solidFill>
                  <a:schemeClr val="accent1">
                    <a:lumMod val="60000"/>
                    <a:lumOff val="40000"/>
                  </a:schemeClr>
                </a:solidFill>
                <a:latin typeface="+mn-lt"/>
                <a:cs typeface="+mn-cs"/>
              </a:rPr>
              <a:t>}</a:t>
            </a:r>
          </a:p>
        </p:txBody>
      </p:sp>
      <p:sp>
        <p:nvSpPr>
          <p:cNvPr id="19461" name="TextBox 10"/>
          <p:cNvSpPr txBox="1">
            <a:spLocks noChangeArrowheads="1"/>
          </p:cNvSpPr>
          <p:nvPr/>
        </p:nvSpPr>
        <p:spPr bwMode="auto">
          <a:xfrm>
            <a:off x="4724400" y="1219200"/>
            <a:ext cx="4038600" cy="5016500"/>
          </a:xfrm>
          <a:prstGeom prst="rect">
            <a:avLst/>
          </a:prstGeom>
          <a:noFill/>
          <a:ln w="9525">
            <a:noFill/>
            <a:miter lim="800000"/>
            <a:headEnd/>
            <a:tailEnd/>
          </a:ln>
        </p:spPr>
        <p:txBody>
          <a:bodyPr>
            <a:spAutoFit/>
          </a:bodyPr>
          <a:lstStyle/>
          <a:p>
            <a:r>
              <a:rPr lang="en-US" sz="2000">
                <a:latin typeface="Calibri" pitchFamily="34" charset="0"/>
              </a:rPr>
              <a:t>Another way of explaining what’s going on here is as follows…</a:t>
            </a:r>
          </a:p>
          <a:p>
            <a:endParaRPr lang="en-US" sz="2000">
              <a:latin typeface="Calibri" pitchFamily="34" charset="0"/>
            </a:endParaRPr>
          </a:p>
          <a:p>
            <a:r>
              <a:rPr lang="en-US" sz="2000">
                <a:latin typeface="Calibri" pitchFamily="34" charset="0"/>
              </a:rPr>
              <a:t>If I have a MichaelisMenton object, let’s call it michmen.  It currently holds the value “Bob” in it’s field “_name”.   If call:</a:t>
            </a:r>
          </a:p>
          <a:p>
            <a:endParaRPr lang="en-US" sz="2000">
              <a:latin typeface="Calibri" pitchFamily="34" charset="0"/>
            </a:endParaRPr>
          </a:p>
          <a:p>
            <a:r>
              <a:rPr lang="en-US" sz="2000">
                <a:latin typeface="Calibri" pitchFamily="34" charset="0"/>
              </a:rPr>
              <a:t>String str = michmen.getName(24)</a:t>
            </a:r>
          </a:p>
          <a:p>
            <a:endParaRPr lang="en-US" sz="2000">
              <a:latin typeface="Calibri" pitchFamily="34" charset="0"/>
            </a:endParaRPr>
          </a:p>
          <a:p>
            <a:r>
              <a:rPr lang="en-US" sz="2000">
                <a:latin typeface="Calibri" pitchFamily="34" charset="0"/>
              </a:rPr>
              <a:t>That will invoke the getName(…) method and pass it the value 24.  The method will return the value of the variable _name, which is “Bob,” so now the String called str now has the value “Bob”.</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Box 10"/>
          <p:cNvSpPr txBox="1">
            <a:spLocks noChangeArrowheads="1"/>
          </p:cNvSpPr>
          <p:nvPr/>
        </p:nvSpPr>
        <p:spPr bwMode="auto">
          <a:xfrm>
            <a:off x="4724400" y="914400"/>
            <a:ext cx="4038600" cy="3170238"/>
          </a:xfrm>
          <a:prstGeom prst="rect">
            <a:avLst/>
          </a:prstGeom>
          <a:noFill/>
          <a:ln w="9525">
            <a:noFill/>
            <a:miter lim="800000"/>
            <a:headEnd/>
            <a:tailEnd/>
          </a:ln>
        </p:spPr>
        <p:txBody>
          <a:bodyPr>
            <a:spAutoFit/>
          </a:bodyPr>
          <a:lstStyle/>
          <a:p>
            <a:r>
              <a:rPr lang="en-US" sz="2000">
                <a:latin typeface="Calibri" pitchFamily="34" charset="0"/>
              </a:rPr>
              <a:t>OK, this is the Object thing.  Anything with the “static” modifier is …  static.  It exists only once in all objects instantiated from the Class. Everything else is, in effect, duplicated as a unique copy for each instantiatiation. Those methods/variables belong to the instance, not to all members of the Class. </a:t>
            </a:r>
          </a:p>
        </p:txBody>
      </p:sp>
      <p:grpSp>
        <p:nvGrpSpPr>
          <p:cNvPr id="2" name="Group 30"/>
          <p:cNvGrpSpPr/>
          <p:nvPr/>
        </p:nvGrpSpPr>
        <p:grpSpPr>
          <a:xfrm>
            <a:off x="5562600" y="4557603"/>
            <a:ext cx="2236076" cy="2833797"/>
            <a:chOff x="4495800" y="3124200"/>
            <a:chExt cx="3505200" cy="4442169"/>
          </a:xfrm>
          <a:scene3d>
            <a:camera prst="perspectiveFront" fov="5100000">
              <a:rot lat="0" lon="2100000" rev="0"/>
            </a:camera>
            <a:lightRig rig="flood" dir="t">
              <a:rot lat="0" lon="0" rev="13800000"/>
            </a:lightRig>
          </a:scene3d>
        </p:grpSpPr>
        <p:sp>
          <p:nvSpPr>
            <p:cNvPr id="32" name="Rectangle 31"/>
            <p:cNvSpPr/>
            <p:nvPr/>
          </p:nvSpPr>
          <p:spPr>
            <a:xfrm>
              <a:off x="4495800" y="3124200"/>
              <a:ext cx="3505200" cy="4419600"/>
            </a:xfrm>
            <a:prstGeom prst="rect">
              <a:avLst/>
            </a:prstGeom>
            <a:solidFill>
              <a:schemeClr val="accent2">
                <a:lumMod val="20000"/>
                <a:lumOff val="80000"/>
              </a:schemeClr>
            </a:solidFill>
            <a:ln>
              <a:noFill/>
            </a:ln>
            <a:effectLst>
              <a:outerShdw blurRad="184150" dist="241300" dir="11520000" sx="110000" sy="110000" algn="ctr">
                <a:srgbClr val="000000">
                  <a:alpha val="18000"/>
                </a:srgbClr>
              </a:outerShdw>
            </a:effectLst>
            <a:sp3d extrusionH="107950" prstMaterial="plastic">
              <a:bevelT w="82550" h="63500" prst="divo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200"/>
            </a:p>
          </p:txBody>
        </p:sp>
        <p:sp>
          <p:nvSpPr>
            <p:cNvPr id="33" name="TextBox 32"/>
            <p:cNvSpPr txBox="1"/>
            <p:nvPr/>
          </p:nvSpPr>
          <p:spPr>
            <a:xfrm>
              <a:off x="4495800" y="3276601"/>
              <a:ext cx="3352800" cy="1592121"/>
            </a:xfrm>
            <a:prstGeom prst="rect">
              <a:avLst/>
            </a:prstGeom>
            <a:noFill/>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public class </a:t>
              </a:r>
              <a:r>
                <a:rPr lang="en-US" sz="1200" dirty="0" err="1">
                  <a:latin typeface="+mn-lt"/>
                  <a:cs typeface="+mn-cs"/>
                </a:rPr>
                <a:t>MichaelisMenton</a:t>
              </a:r>
              <a:r>
                <a:rPr lang="en-US" sz="1200" dirty="0">
                  <a:latin typeface="+mn-lt"/>
                  <a:cs typeface="+mn-cs"/>
                </a:rPr>
                <a:t> {</a:t>
              </a:r>
            </a:p>
            <a:p>
              <a:pPr fontAlgn="auto">
                <a:spcBef>
                  <a:spcPts val="0"/>
                </a:spcBef>
                <a:spcAft>
                  <a:spcPts val="0"/>
                </a:spcAft>
                <a:defRPr/>
              </a:pPr>
              <a:endParaRPr lang="en-US" sz="1200" dirty="0">
                <a:latin typeface="+mn-lt"/>
                <a:cs typeface="+mn-cs"/>
              </a:endParaRPr>
            </a:p>
            <a:p>
              <a:pPr fontAlgn="auto">
                <a:spcBef>
                  <a:spcPts val="0"/>
                </a:spcBef>
                <a:spcAft>
                  <a:spcPts val="0"/>
                </a:spcAft>
                <a:defRPr/>
              </a:pPr>
              <a:r>
                <a:rPr lang="en-US" sz="1200" dirty="0">
                  <a:latin typeface="+mn-lt"/>
                  <a:cs typeface="+mn-cs"/>
                </a:rPr>
                <a:t>    public </a:t>
              </a:r>
              <a:r>
                <a:rPr lang="en-US" sz="1200" dirty="0" err="1">
                  <a:latin typeface="+mn-lt"/>
                  <a:cs typeface="+mn-cs"/>
                </a:rPr>
                <a:t>MichaelisMenton</a:t>
              </a:r>
              <a:r>
                <a:rPr lang="en-US" sz="1200" dirty="0">
                  <a:latin typeface="+mn-lt"/>
                  <a:cs typeface="+mn-cs"/>
                </a:rPr>
                <a:t>(…) {</a:t>
              </a:r>
            </a:p>
            <a:p>
              <a:pPr fontAlgn="auto">
                <a:spcBef>
                  <a:spcPts val="0"/>
                </a:spcBef>
                <a:spcAft>
                  <a:spcPts val="0"/>
                </a:spcAft>
                <a:defRPr/>
              </a:pPr>
              <a:r>
                <a:rPr lang="en-US" sz="1200" dirty="0">
                  <a:latin typeface="+mn-lt"/>
                  <a:cs typeface="+mn-cs"/>
                </a:rPr>
                <a:t>    …</a:t>
              </a:r>
            </a:p>
            <a:p>
              <a:pPr fontAlgn="auto">
                <a:spcBef>
                  <a:spcPts val="0"/>
                </a:spcBef>
                <a:spcAft>
                  <a:spcPts val="0"/>
                </a:spcAft>
                <a:defRPr/>
              </a:pPr>
              <a:r>
                <a:rPr lang="en-US" sz="1200" dirty="0">
                  <a:latin typeface="+mn-lt"/>
                  <a:cs typeface="+mn-cs"/>
                </a:rPr>
                <a:t>    }</a:t>
              </a:r>
            </a:p>
          </p:txBody>
        </p:sp>
        <p:sp>
          <p:nvSpPr>
            <p:cNvPr id="34" name="Rectangle 33"/>
            <p:cNvSpPr/>
            <p:nvPr/>
          </p:nvSpPr>
          <p:spPr>
            <a:xfrm>
              <a:off x="4495800" y="4724400"/>
              <a:ext cx="3276600" cy="1302644"/>
            </a:xfrm>
            <a:prstGeom prst="rect">
              <a:avLst/>
            </a:prstGeom>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    public String  </a:t>
              </a:r>
              <a:r>
                <a:rPr lang="en-US" sz="1200" dirty="0" err="1">
                  <a:latin typeface="+mn-lt"/>
                  <a:cs typeface="+mn-cs"/>
                </a:rPr>
                <a:t>getName</a:t>
              </a:r>
              <a:r>
                <a:rPr lang="en-US" sz="1200" dirty="0">
                  <a:latin typeface="+mn-lt"/>
                  <a:cs typeface="+mn-cs"/>
                </a:rPr>
                <a:t>(</a:t>
              </a:r>
              <a:r>
                <a:rPr lang="en-US" sz="1200" dirty="0" err="1">
                  <a:latin typeface="+mn-lt"/>
                  <a:cs typeface="+mn-cs"/>
                </a:rPr>
                <a:t>int</a:t>
              </a:r>
              <a:r>
                <a:rPr lang="en-US" sz="1200" dirty="0">
                  <a:latin typeface="+mn-lt"/>
                  <a:cs typeface="+mn-cs"/>
                </a:rPr>
                <a:t> </a:t>
              </a:r>
              <a:r>
                <a:rPr lang="en-US" sz="1200" dirty="0" err="1">
                  <a:latin typeface="+mn-lt"/>
                  <a:cs typeface="+mn-cs"/>
                </a:rPr>
                <a:t>i</a:t>
              </a:r>
              <a:r>
                <a:rPr lang="en-US" sz="1200" dirty="0">
                  <a:latin typeface="+mn-lt"/>
                  <a:cs typeface="+mn-cs"/>
                </a:rPr>
                <a:t>) {</a:t>
              </a:r>
            </a:p>
            <a:p>
              <a:pPr fontAlgn="auto">
                <a:spcBef>
                  <a:spcPts val="0"/>
                </a:spcBef>
                <a:spcAft>
                  <a:spcPts val="0"/>
                </a:spcAft>
                <a:defRPr/>
              </a:pPr>
              <a:r>
                <a:rPr lang="en-US" sz="1200" dirty="0">
                  <a:latin typeface="+mn-lt"/>
                  <a:cs typeface="+mn-cs"/>
                </a:rPr>
                <a:t>          return _name;</a:t>
              </a:r>
            </a:p>
            <a:p>
              <a:pPr fontAlgn="auto">
                <a:spcBef>
                  <a:spcPts val="0"/>
                </a:spcBef>
                <a:spcAft>
                  <a:spcPts val="0"/>
                </a:spcAft>
                <a:defRPr/>
              </a:pPr>
              <a:r>
                <a:rPr lang="en-US" sz="1200" dirty="0">
                  <a:latin typeface="+mn-lt"/>
                  <a:cs typeface="+mn-cs"/>
                </a:rPr>
                <a:t>    }</a:t>
              </a:r>
            </a:p>
          </p:txBody>
        </p:sp>
        <p:sp>
          <p:nvSpPr>
            <p:cNvPr id="35" name="Rectangle 34"/>
            <p:cNvSpPr/>
            <p:nvPr/>
          </p:nvSpPr>
          <p:spPr>
            <a:xfrm>
              <a:off x="4495800" y="6553201"/>
              <a:ext cx="3276600" cy="1013168"/>
            </a:xfrm>
            <a:prstGeom prst="rect">
              <a:avLst/>
            </a:prstGeom>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     private String _name;</a:t>
              </a:r>
            </a:p>
            <a:p>
              <a:pPr fontAlgn="auto">
                <a:spcBef>
                  <a:spcPts val="0"/>
                </a:spcBef>
                <a:spcAft>
                  <a:spcPts val="0"/>
                </a:spcAft>
                <a:defRPr/>
              </a:pPr>
              <a:endParaRPr lang="en-US" sz="1200" dirty="0">
                <a:solidFill>
                  <a:schemeClr val="accent1">
                    <a:lumMod val="60000"/>
                    <a:lumOff val="40000"/>
                  </a:schemeClr>
                </a:solidFill>
                <a:latin typeface="+mn-lt"/>
                <a:cs typeface="+mn-cs"/>
              </a:endParaRPr>
            </a:p>
            <a:p>
              <a:pPr fontAlgn="auto">
                <a:spcBef>
                  <a:spcPts val="0"/>
                </a:spcBef>
                <a:spcAft>
                  <a:spcPts val="0"/>
                </a:spcAft>
                <a:defRPr/>
              </a:pPr>
              <a:r>
                <a:rPr lang="en-US" sz="1200" dirty="0">
                  <a:solidFill>
                    <a:schemeClr val="accent1">
                      <a:lumMod val="60000"/>
                      <a:lumOff val="40000"/>
                    </a:schemeClr>
                  </a:solidFill>
                  <a:latin typeface="+mn-lt"/>
                  <a:cs typeface="+mn-cs"/>
                </a:rPr>
                <a:t>}</a:t>
              </a:r>
              <a:endParaRPr lang="en-US" sz="1200" dirty="0">
                <a:latin typeface="+mn-lt"/>
                <a:cs typeface="+mn-cs"/>
              </a:endParaRPr>
            </a:p>
          </p:txBody>
        </p:sp>
      </p:grpSp>
      <p:grpSp>
        <p:nvGrpSpPr>
          <p:cNvPr id="3" name="Group 35"/>
          <p:cNvGrpSpPr/>
          <p:nvPr/>
        </p:nvGrpSpPr>
        <p:grpSpPr>
          <a:xfrm>
            <a:off x="4648200" y="4176603"/>
            <a:ext cx="2236076" cy="2833797"/>
            <a:chOff x="4495800" y="3124200"/>
            <a:chExt cx="3505200" cy="4442169"/>
          </a:xfrm>
          <a:scene3d>
            <a:camera prst="perspectiveFront" fov="5100000">
              <a:rot lat="0" lon="2100000" rev="0"/>
            </a:camera>
            <a:lightRig rig="flood" dir="t">
              <a:rot lat="0" lon="0" rev="13800000"/>
            </a:lightRig>
          </a:scene3d>
        </p:grpSpPr>
        <p:sp>
          <p:nvSpPr>
            <p:cNvPr id="37" name="Rectangle 36"/>
            <p:cNvSpPr/>
            <p:nvPr/>
          </p:nvSpPr>
          <p:spPr>
            <a:xfrm>
              <a:off x="4495800" y="3124200"/>
              <a:ext cx="3505200" cy="4419600"/>
            </a:xfrm>
            <a:prstGeom prst="rect">
              <a:avLst/>
            </a:prstGeom>
            <a:solidFill>
              <a:schemeClr val="accent2">
                <a:lumMod val="20000"/>
                <a:lumOff val="80000"/>
              </a:schemeClr>
            </a:solidFill>
            <a:ln>
              <a:noFill/>
            </a:ln>
            <a:effectLst>
              <a:outerShdw blurRad="184150" dist="241300" dir="11520000" sx="110000" sy="110000" algn="ctr">
                <a:srgbClr val="000000">
                  <a:alpha val="18000"/>
                </a:srgbClr>
              </a:outerShdw>
            </a:effectLst>
            <a:sp3d extrusionH="107950" prstMaterial="plastic">
              <a:bevelT w="82550" h="63500" prst="divo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200"/>
            </a:p>
          </p:txBody>
        </p:sp>
        <p:sp>
          <p:nvSpPr>
            <p:cNvPr id="38" name="TextBox 37"/>
            <p:cNvSpPr txBox="1"/>
            <p:nvPr/>
          </p:nvSpPr>
          <p:spPr>
            <a:xfrm>
              <a:off x="4495800" y="3276601"/>
              <a:ext cx="3352800" cy="1592121"/>
            </a:xfrm>
            <a:prstGeom prst="rect">
              <a:avLst/>
            </a:prstGeom>
            <a:noFill/>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public class </a:t>
              </a:r>
              <a:r>
                <a:rPr lang="en-US" sz="1200" dirty="0" err="1">
                  <a:latin typeface="+mn-lt"/>
                  <a:cs typeface="+mn-cs"/>
                </a:rPr>
                <a:t>MichaelisMenton</a:t>
              </a:r>
              <a:r>
                <a:rPr lang="en-US" sz="1200" dirty="0">
                  <a:latin typeface="+mn-lt"/>
                  <a:cs typeface="+mn-cs"/>
                </a:rPr>
                <a:t> {</a:t>
              </a:r>
            </a:p>
            <a:p>
              <a:pPr fontAlgn="auto">
                <a:spcBef>
                  <a:spcPts val="0"/>
                </a:spcBef>
                <a:spcAft>
                  <a:spcPts val="0"/>
                </a:spcAft>
                <a:defRPr/>
              </a:pPr>
              <a:endParaRPr lang="en-US" sz="1200" dirty="0">
                <a:latin typeface="+mn-lt"/>
                <a:cs typeface="+mn-cs"/>
              </a:endParaRPr>
            </a:p>
            <a:p>
              <a:pPr fontAlgn="auto">
                <a:spcBef>
                  <a:spcPts val="0"/>
                </a:spcBef>
                <a:spcAft>
                  <a:spcPts val="0"/>
                </a:spcAft>
                <a:defRPr/>
              </a:pPr>
              <a:r>
                <a:rPr lang="en-US" sz="1200" dirty="0">
                  <a:latin typeface="+mn-lt"/>
                  <a:cs typeface="+mn-cs"/>
                </a:rPr>
                <a:t>    public </a:t>
              </a:r>
              <a:r>
                <a:rPr lang="en-US" sz="1200" dirty="0" err="1">
                  <a:latin typeface="+mn-lt"/>
                  <a:cs typeface="+mn-cs"/>
                </a:rPr>
                <a:t>MichaelisMenton</a:t>
              </a:r>
              <a:r>
                <a:rPr lang="en-US" sz="1200" dirty="0">
                  <a:latin typeface="+mn-lt"/>
                  <a:cs typeface="+mn-cs"/>
                </a:rPr>
                <a:t>(…) {</a:t>
              </a:r>
            </a:p>
            <a:p>
              <a:pPr fontAlgn="auto">
                <a:spcBef>
                  <a:spcPts val="0"/>
                </a:spcBef>
                <a:spcAft>
                  <a:spcPts val="0"/>
                </a:spcAft>
                <a:defRPr/>
              </a:pPr>
              <a:r>
                <a:rPr lang="en-US" sz="1200" dirty="0">
                  <a:latin typeface="+mn-lt"/>
                  <a:cs typeface="+mn-cs"/>
                </a:rPr>
                <a:t>    …</a:t>
              </a:r>
            </a:p>
            <a:p>
              <a:pPr fontAlgn="auto">
                <a:spcBef>
                  <a:spcPts val="0"/>
                </a:spcBef>
                <a:spcAft>
                  <a:spcPts val="0"/>
                </a:spcAft>
                <a:defRPr/>
              </a:pPr>
              <a:r>
                <a:rPr lang="en-US" sz="1200" dirty="0">
                  <a:latin typeface="+mn-lt"/>
                  <a:cs typeface="+mn-cs"/>
                </a:rPr>
                <a:t>    }</a:t>
              </a:r>
            </a:p>
          </p:txBody>
        </p:sp>
        <p:sp>
          <p:nvSpPr>
            <p:cNvPr id="39" name="Rectangle 38"/>
            <p:cNvSpPr/>
            <p:nvPr/>
          </p:nvSpPr>
          <p:spPr>
            <a:xfrm>
              <a:off x="4495800" y="4724400"/>
              <a:ext cx="3276600" cy="1302644"/>
            </a:xfrm>
            <a:prstGeom prst="rect">
              <a:avLst/>
            </a:prstGeom>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    public String  </a:t>
              </a:r>
              <a:r>
                <a:rPr lang="en-US" sz="1200" dirty="0" err="1">
                  <a:latin typeface="+mn-lt"/>
                  <a:cs typeface="+mn-cs"/>
                </a:rPr>
                <a:t>getName</a:t>
              </a:r>
              <a:r>
                <a:rPr lang="en-US" sz="1200" dirty="0">
                  <a:latin typeface="+mn-lt"/>
                  <a:cs typeface="+mn-cs"/>
                </a:rPr>
                <a:t>(</a:t>
              </a:r>
              <a:r>
                <a:rPr lang="en-US" sz="1200" dirty="0" err="1">
                  <a:latin typeface="+mn-lt"/>
                  <a:cs typeface="+mn-cs"/>
                </a:rPr>
                <a:t>int</a:t>
              </a:r>
              <a:r>
                <a:rPr lang="en-US" sz="1200" dirty="0">
                  <a:latin typeface="+mn-lt"/>
                  <a:cs typeface="+mn-cs"/>
                </a:rPr>
                <a:t> </a:t>
              </a:r>
              <a:r>
                <a:rPr lang="en-US" sz="1200" dirty="0" err="1">
                  <a:latin typeface="+mn-lt"/>
                  <a:cs typeface="+mn-cs"/>
                </a:rPr>
                <a:t>i</a:t>
              </a:r>
              <a:r>
                <a:rPr lang="en-US" sz="1200" dirty="0">
                  <a:latin typeface="+mn-lt"/>
                  <a:cs typeface="+mn-cs"/>
                </a:rPr>
                <a:t>) {</a:t>
              </a:r>
            </a:p>
            <a:p>
              <a:pPr fontAlgn="auto">
                <a:spcBef>
                  <a:spcPts val="0"/>
                </a:spcBef>
                <a:spcAft>
                  <a:spcPts val="0"/>
                </a:spcAft>
                <a:defRPr/>
              </a:pPr>
              <a:r>
                <a:rPr lang="en-US" sz="1200" dirty="0">
                  <a:latin typeface="+mn-lt"/>
                  <a:cs typeface="+mn-cs"/>
                </a:rPr>
                <a:t>          return _name;</a:t>
              </a:r>
            </a:p>
            <a:p>
              <a:pPr fontAlgn="auto">
                <a:spcBef>
                  <a:spcPts val="0"/>
                </a:spcBef>
                <a:spcAft>
                  <a:spcPts val="0"/>
                </a:spcAft>
                <a:defRPr/>
              </a:pPr>
              <a:r>
                <a:rPr lang="en-US" sz="1200" dirty="0">
                  <a:latin typeface="+mn-lt"/>
                  <a:cs typeface="+mn-cs"/>
                </a:rPr>
                <a:t>    }</a:t>
              </a:r>
            </a:p>
          </p:txBody>
        </p:sp>
        <p:sp>
          <p:nvSpPr>
            <p:cNvPr id="40" name="Rectangle 39"/>
            <p:cNvSpPr/>
            <p:nvPr/>
          </p:nvSpPr>
          <p:spPr>
            <a:xfrm>
              <a:off x="4495800" y="6553201"/>
              <a:ext cx="3276600" cy="1013168"/>
            </a:xfrm>
            <a:prstGeom prst="rect">
              <a:avLst/>
            </a:prstGeom>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     private String _name;</a:t>
              </a:r>
            </a:p>
            <a:p>
              <a:pPr fontAlgn="auto">
                <a:spcBef>
                  <a:spcPts val="0"/>
                </a:spcBef>
                <a:spcAft>
                  <a:spcPts val="0"/>
                </a:spcAft>
                <a:defRPr/>
              </a:pPr>
              <a:endParaRPr lang="en-US" sz="1200" dirty="0">
                <a:solidFill>
                  <a:schemeClr val="accent1">
                    <a:lumMod val="60000"/>
                    <a:lumOff val="40000"/>
                  </a:schemeClr>
                </a:solidFill>
                <a:latin typeface="+mn-lt"/>
                <a:cs typeface="+mn-cs"/>
              </a:endParaRPr>
            </a:p>
            <a:p>
              <a:pPr fontAlgn="auto">
                <a:spcBef>
                  <a:spcPts val="0"/>
                </a:spcBef>
                <a:spcAft>
                  <a:spcPts val="0"/>
                </a:spcAft>
                <a:defRPr/>
              </a:pPr>
              <a:r>
                <a:rPr lang="en-US" sz="1200" dirty="0">
                  <a:solidFill>
                    <a:schemeClr val="accent1">
                      <a:lumMod val="60000"/>
                      <a:lumOff val="40000"/>
                    </a:schemeClr>
                  </a:solidFill>
                  <a:latin typeface="+mn-lt"/>
                  <a:cs typeface="+mn-cs"/>
                </a:rPr>
                <a:t>}</a:t>
              </a:r>
              <a:endParaRPr lang="en-US" sz="1200" dirty="0">
                <a:latin typeface="+mn-lt"/>
                <a:cs typeface="+mn-cs"/>
              </a:endParaRPr>
            </a:p>
          </p:txBody>
        </p:sp>
      </p:grpSp>
      <p:sp>
        <p:nvSpPr>
          <p:cNvPr id="20485"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Instance versus Static</a:t>
            </a:r>
          </a:p>
        </p:txBody>
      </p:sp>
      <p:sp>
        <p:nvSpPr>
          <p:cNvPr id="12" name="Rectangle 11"/>
          <p:cNvSpPr/>
          <p:nvPr/>
        </p:nvSpPr>
        <p:spPr>
          <a:xfrm>
            <a:off x="381000" y="1371600"/>
            <a:ext cx="3505200" cy="44196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0487" name="TextBox 12"/>
          <p:cNvSpPr txBox="1">
            <a:spLocks noChangeArrowheads="1"/>
          </p:cNvSpPr>
          <p:nvPr/>
        </p:nvSpPr>
        <p:spPr bwMode="auto">
          <a:xfrm>
            <a:off x="381000" y="1524000"/>
            <a:ext cx="3352800" cy="1477963"/>
          </a:xfrm>
          <a:prstGeom prst="rect">
            <a:avLst/>
          </a:prstGeom>
          <a:noFill/>
          <a:ln w="9525">
            <a:noFill/>
            <a:miter lim="800000"/>
            <a:headEnd/>
            <a:tailEnd/>
          </a:ln>
        </p:spPr>
        <p:txBody>
          <a:bodyPr>
            <a:spAutoFit/>
          </a:bodyPr>
          <a:lstStyle/>
          <a:p>
            <a:r>
              <a:rPr lang="en-US">
                <a:latin typeface="Calibri" pitchFamily="34" charset="0"/>
              </a:rPr>
              <a:t>public class MichaelisMenton {</a:t>
            </a:r>
          </a:p>
          <a:p>
            <a:endParaRPr lang="en-US">
              <a:latin typeface="Calibri" pitchFamily="34" charset="0"/>
            </a:endParaRPr>
          </a:p>
          <a:p>
            <a:r>
              <a:rPr lang="en-US">
                <a:latin typeface="Calibri" pitchFamily="34" charset="0"/>
              </a:rPr>
              <a:t>    public MichaelisMenton(…) {</a:t>
            </a:r>
          </a:p>
          <a:p>
            <a:r>
              <a:rPr lang="en-US">
                <a:latin typeface="Calibri" pitchFamily="34" charset="0"/>
              </a:rPr>
              <a:t>    …</a:t>
            </a:r>
          </a:p>
          <a:p>
            <a:r>
              <a:rPr lang="en-US">
                <a:latin typeface="Calibri" pitchFamily="34" charset="0"/>
              </a:rPr>
              <a:t>    }</a:t>
            </a:r>
          </a:p>
        </p:txBody>
      </p:sp>
      <p:sp>
        <p:nvSpPr>
          <p:cNvPr id="20488" name="Rectangle 13"/>
          <p:cNvSpPr>
            <a:spLocks noChangeArrowheads="1"/>
          </p:cNvSpPr>
          <p:nvPr/>
        </p:nvSpPr>
        <p:spPr bwMode="auto">
          <a:xfrm>
            <a:off x="381000" y="2971800"/>
            <a:ext cx="3276600" cy="923925"/>
          </a:xfrm>
          <a:prstGeom prst="rect">
            <a:avLst/>
          </a:prstGeom>
          <a:noFill/>
          <a:ln w="9525">
            <a:noFill/>
            <a:miter lim="800000"/>
            <a:headEnd/>
            <a:tailEnd/>
          </a:ln>
        </p:spPr>
        <p:txBody>
          <a:bodyPr>
            <a:spAutoFit/>
          </a:bodyPr>
          <a:lstStyle/>
          <a:p>
            <a:r>
              <a:rPr lang="en-US">
                <a:latin typeface="Calibri" pitchFamily="34" charset="0"/>
              </a:rPr>
              <a:t>    public String  getName(int i) {</a:t>
            </a:r>
          </a:p>
          <a:p>
            <a:r>
              <a:rPr lang="en-US">
                <a:latin typeface="Calibri" pitchFamily="34" charset="0"/>
              </a:rPr>
              <a:t>          return _name;</a:t>
            </a:r>
          </a:p>
          <a:p>
            <a:r>
              <a:rPr lang="en-US">
                <a:latin typeface="Calibri" pitchFamily="34" charset="0"/>
              </a:rPr>
              <a:t>    }</a:t>
            </a:r>
          </a:p>
        </p:txBody>
      </p:sp>
      <p:sp>
        <p:nvSpPr>
          <p:cNvPr id="20489" name="Rectangle 14"/>
          <p:cNvSpPr>
            <a:spLocks noChangeArrowheads="1"/>
          </p:cNvSpPr>
          <p:nvPr/>
        </p:nvSpPr>
        <p:spPr bwMode="auto">
          <a:xfrm>
            <a:off x="381000" y="3962400"/>
            <a:ext cx="3124200" cy="923925"/>
          </a:xfrm>
          <a:prstGeom prst="rect">
            <a:avLst/>
          </a:prstGeom>
          <a:noFill/>
          <a:ln w="9525">
            <a:noFill/>
            <a:miter lim="800000"/>
            <a:headEnd/>
            <a:tailEnd/>
          </a:ln>
        </p:spPr>
        <p:txBody>
          <a:bodyPr>
            <a:spAutoFit/>
          </a:bodyPr>
          <a:lstStyle/>
          <a:p>
            <a:r>
              <a:rPr lang="en-US">
                <a:solidFill>
                  <a:srgbClr val="FF0000"/>
                </a:solidFill>
                <a:latin typeface="Calibri" pitchFamily="34" charset="0"/>
              </a:rPr>
              <a:t>    public static int getInt() {</a:t>
            </a:r>
          </a:p>
          <a:p>
            <a:r>
              <a:rPr lang="en-US">
                <a:solidFill>
                  <a:srgbClr val="FF0000"/>
                </a:solidFill>
                <a:latin typeface="Calibri" pitchFamily="34" charset="0"/>
              </a:rPr>
              <a:t>          return _five;</a:t>
            </a:r>
          </a:p>
          <a:p>
            <a:r>
              <a:rPr lang="en-US">
                <a:solidFill>
                  <a:srgbClr val="FF0000"/>
                </a:solidFill>
                <a:latin typeface="Calibri" pitchFamily="34" charset="0"/>
              </a:rPr>
              <a:t>    }</a:t>
            </a:r>
          </a:p>
        </p:txBody>
      </p:sp>
      <p:sp>
        <p:nvSpPr>
          <p:cNvPr id="16" name="Rectangle 15"/>
          <p:cNvSpPr/>
          <p:nvPr/>
        </p:nvSpPr>
        <p:spPr>
          <a:xfrm>
            <a:off x="381000" y="4800600"/>
            <a:ext cx="3276600" cy="923925"/>
          </a:xfrm>
          <a:prstGeom prst="rect">
            <a:avLst/>
          </a:prstGeom>
        </p:spPr>
        <p:txBody>
          <a:bodyPr>
            <a:spAutoFit/>
          </a:bodyPr>
          <a:lstStyle/>
          <a:p>
            <a:pPr fontAlgn="auto">
              <a:spcBef>
                <a:spcPts val="0"/>
              </a:spcBef>
              <a:spcAft>
                <a:spcPts val="0"/>
              </a:spcAft>
              <a:defRPr/>
            </a:pPr>
            <a:r>
              <a:rPr lang="en-US" dirty="0">
                <a:latin typeface="+mn-lt"/>
                <a:cs typeface="+mn-cs"/>
              </a:rPr>
              <a:t>     private String _name;</a:t>
            </a:r>
          </a:p>
          <a:p>
            <a:pPr fontAlgn="auto">
              <a:spcBef>
                <a:spcPts val="0"/>
              </a:spcBef>
              <a:spcAft>
                <a:spcPts val="0"/>
              </a:spcAft>
              <a:defRPr/>
            </a:pPr>
            <a:endParaRPr lang="en-US" dirty="0">
              <a:solidFill>
                <a:schemeClr val="accent1">
                  <a:lumMod val="60000"/>
                  <a:lumOff val="40000"/>
                </a:schemeClr>
              </a:solidFill>
              <a:latin typeface="+mn-lt"/>
              <a:cs typeface="+mn-cs"/>
            </a:endParaRPr>
          </a:p>
          <a:p>
            <a:pPr fontAlgn="auto">
              <a:spcBef>
                <a:spcPts val="0"/>
              </a:spcBef>
              <a:spcAft>
                <a:spcPts val="0"/>
              </a:spcAft>
              <a:defRPr/>
            </a:pPr>
            <a:r>
              <a:rPr lang="en-US" dirty="0">
                <a:solidFill>
                  <a:schemeClr val="accent1">
                    <a:lumMod val="60000"/>
                    <a:lumOff val="40000"/>
                  </a:schemeClr>
                </a:solidFill>
                <a:latin typeface="+mn-lt"/>
                <a:cs typeface="+mn-cs"/>
              </a:rPr>
              <a:t>}</a:t>
            </a:r>
            <a:endParaRPr lang="en-US" dirty="0">
              <a:latin typeface="+mn-lt"/>
              <a:cs typeface="+mn-cs"/>
            </a:endParaRPr>
          </a:p>
        </p:txBody>
      </p:sp>
      <p:sp>
        <p:nvSpPr>
          <p:cNvPr id="20491" name="Rectangle 16"/>
          <p:cNvSpPr>
            <a:spLocks noChangeArrowheads="1"/>
          </p:cNvSpPr>
          <p:nvPr/>
        </p:nvSpPr>
        <p:spPr bwMode="auto">
          <a:xfrm>
            <a:off x="381000" y="5114925"/>
            <a:ext cx="2865438" cy="368300"/>
          </a:xfrm>
          <a:prstGeom prst="rect">
            <a:avLst/>
          </a:prstGeom>
          <a:noFill/>
          <a:ln w="9525">
            <a:noFill/>
            <a:miter lim="800000"/>
            <a:headEnd/>
            <a:tailEnd/>
          </a:ln>
        </p:spPr>
        <p:txBody>
          <a:bodyPr wrap="none">
            <a:spAutoFit/>
          </a:bodyPr>
          <a:lstStyle/>
          <a:p>
            <a:r>
              <a:rPr lang="en-US">
                <a:latin typeface="Calibri" pitchFamily="34" charset="0"/>
              </a:rPr>
              <a:t>     </a:t>
            </a:r>
            <a:r>
              <a:rPr lang="en-US">
                <a:solidFill>
                  <a:srgbClr val="FF0000"/>
                </a:solidFill>
                <a:latin typeface="Calibri" pitchFamily="34" charset="0"/>
              </a:rPr>
              <a:t>private static int _five = 5;</a:t>
            </a:r>
          </a:p>
        </p:txBody>
      </p:sp>
      <p:grpSp>
        <p:nvGrpSpPr>
          <p:cNvPr id="4" name="Group 24"/>
          <p:cNvGrpSpPr/>
          <p:nvPr/>
        </p:nvGrpSpPr>
        <p:grpSpPr>
          <a:xfrm>
            <a:off x="3810000" y="3810000"/>
            <a:ext cx="2236076" cy="2833797"/>
            <a:chOff x="4495800" y="3124200"/>
            <a:chExt cx="3505200" cy="4442169"/>
          </a:xfrm>
          <a:scene3d>
            <a:camera prst="perspectiveFront" fov="5100000">
              <a:rot lat="0" lon="2100000" rev="0"/>
            </a:camera>
            <a:lightRig rig="flood" dir="t">
              <a:rot lat="0" lon="0" rev="13800000"/>
            </a:lightRig>
          </a:scene3d>
        </p:grpSpPr>
        <p:sp>
          <p:nvSpPr>
            <p:cNvPr id="18" name="Rectangle 17"/>
            <p:cNvSpPr/>
            <p:nvPr/>
          </p:nvSpPr>
          <p:spPr>
            <a:xfrm>
              <a:off x="4495800" y="3124200"/>
              <a:ext cx="3505200" cy="4419600"/>
            </a:xfrm>
            <a:prstGeom prst="rect">
              <a:avLst/>
            </a:prstGeom>
            <a:solidFill>
              <a:schemeClr val="accent2">
                <a:lumMod val="20000"/>
                <a:lumOff val="80000"/>
              </a:schemeClr>
            </a:solidFill>
            <a:ln>
              <a:noFill/>
            </a:ln>
            <a:effectLst>
              <a:outerShdw blurRad="184150" dist="241300" dir="11520000" sx="110000" sy="110000" algn="ctr">
                <a:srgbClr val="000000">
                  <a:alpha val="18000"/>
                </a:srgbClr>
              </a:outerShdw>
            </a:effectLst>
            <a:sp3d extrusionH="107950" prstMaterial="plastic">
              <a:bevelT w="82550" h="63500" prst="divo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200"/>
            </a:p>
          </p:txBody>
        </p:sp>
        <p:sp>
          <p:nvSpPr>
            <p:cNvPr id="19" name="TextBox 18"/>
            <p:cNvSpPr txBox="1"/>
            <p:nvPr/>
          </p:nvSpPr>
          <p:spPr>
            <a:xfrm>
              <a:off x="4495800" y="3276601"/>
              <a:ext cx="3352800" cy="1592121"/>
            </a:xfrm>
            <a:prstGeom prst="rect">
              <a:avLst/>
            </a:prstGeom>
            <a:noFill/>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public class </a:t>
              </a:r>
              <a:r>
                <a:rPr lang="en-US" sz="1200" dirty="0" err="1">
                  <a:latin typeface="+mn-lt"/>
                  <a:cs typeface="+mn-cs"/>
                </a:rPr>
                <a:t>MichaelisMenton</a:t>
              </a:r>
              <a:r>
                <a:rPr lang="en-US" sz="1200" dirty="0">
                  <a:latin typeface="+mn-lt"/>
                  <a:cs typeface="+mn-cs"/>
                </a:rPr>
                <a:t> {</a:t>
              </a:r>
            </a:p>
            <a:p>
              <a:pPr fontAlgn="auto">
                <a:spcBef>
                  <a:spcPts val="0"/>
                </a:spcBef>
                <a:spcAft>
                  <a:spcPts val="0"/>
                </a:spcAft>
                <a:defRPr/>
              </a:pPr>
              <a:endParaRPr lang="en-US" sz="1200" dirty="0">
                <a:latin typeface="+mn-lt"/>
                <a:cs typeface="+mn-cs"/>
              </a:endParaRPr>
            </a:p>
            <a:p>
              <a:pPr fontAlgn="auto">
                <a:spcBef>
                  <a:spcPts val="0"/>
                </a:spcBef>
                <a:spcAft>
                  <a:spcPts val="0"/>
                </a:spcAft>
                <a:defRPr/>
              </a:pPr>
              <a:r>
                <a:rPr lang="en-US" sz="1200" dirty="0">
                  <a:latin typeface="+mn-lt"/>
                  <a:cs typeface="+mn-cs"/>
                </a:rPr>
                <a:t>    public </a:t>
              </a:r>
              <a:r>
                <a:rPr lang="en-US" sz="1200" dirty="0" err="1">
                  <a:latin typeface="+mn-lt"/>
                  <a:cs typeface="+mn-cs"/>
                </a:rPr>
                <a:t>MichaelisMenton</a:t>
              </a:r>
              <a:r>
                <a:rPr lang="en-US" sz="1200" dirty="0">
                  <a:latin typeface="+mn-lt"/>
                  <a:cs typeface="+mn-cs"/>
                </a:rPr>
                <a:t>(…) {</a:t>
              </a:r>
            </a:p>
            <a:p>
              <a:pPr fontAlgn="auto">
                <a:spcBef>
                  <a:spcPts val="0"/>
                </a:spcBef>
                <a:spcAft>
                  <a:spcPts val="0"/>
                </a:spcAft>
                <a:defRPr/>
              </a:pPr>
              <a:r>
                <a:rPr lang="en-US" sz="1200" dirty="0">
                  <a:latin typeface="+mn-lt"/>
                  <a:cs typeface="+mn-cs"/>
                </a:rPr>
                <a:t>    …</a:t>
              </a:r>
            </a:p>
            <a:p>
              <a:pPr fontAlgn="auto">
                <a:spcBef>
                  <a:spcPts val="0"/>
                </a:spcBef>
                <a:spcAft>
                  <a:spcPts val="0"/>
                </a:spcAft>
                <a:defRPr/>
              </a:pPr>
              <a:r>
                <a:rPr lang="en-US" sz="1200" dirty="0">
                  <a:latin typeface="+mn-lt"/>
                  <a:cs typeface="+mn-cs"/>
                </a:rPr>
                <a:t>    }</a:t>
              </a:r>
            </a:p>
          </p:txBody>
        </p:sp>
        <p:sp>
          <p:nvSpPr>
            <p:cNvPr id="20" name="Rectangle 19"/>
            <p:cNvSpPr/>
            <p:nvPr/>
          </p:nvSpPr>
          <p:spPr>
            <a:xfrm>
              <a:off x="4495800" y="4724400"/>
              <a:ext cx="3276600" cy="1302644"/>
            </a:xfrm>
            <a:prstGeom prst="rect">
              <a:avLst/>
            </a:prstGeom>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    public String  </a:t>
              </a:r>
              <a:r>
                <a:rPr lang="en-US" sz="1200" dirty="0" err="1">
                  <a:latin typeface="+mn-lt"/>
                  <a:cs typeface="+mn-cs"/>
                </a:rPr>
                <a:t>getName</a:t>
              </a:r>
              <a:r>
                <a:rPr lang="en-US" sz="1200" dirty="0">
                  <a:latin typeface="+mn-lt"/>
                  <a:cs typeface="+mn-cs"/>
                </a:rPr>
                <a:t>(</a:t>
              </a:r>
              <a:r>
                <a:rPr lang="en-US" sz="1200" dirty="0" err="1">
                  <a:latin typeface="+mn-lt"/>
                  <a:cs typeface="+mn-cs"/>
                </a:rPr>
                <a:t>int</a:t>
              </a:r>
              <a:r>
                <a:rPr lang="en-US" sz="1200" dirty="0">
                  <a:latin typeface="+mn-lt"/>
                  <a:cs typeface="+mn-cs"/>
                </a:rPr>
                <a:t> </a:t>
              </a:r>
              <a:r>
                <a:rPr lang="en-US" sz="1200" dirty="0" err="1">
                  <a:latin typeface="+mn-lt"/>
                  <a:cs typeface="+mn-cs"/>
                </a:rPr>
                <a:t>i</a:t>
              </a:r>
              <a:r>
                <a:rPr lang="en-US" sz="1200" dirty="0">
                  <a:latin typeface="+mn-lt"/>
                  <a:cs typeface="+mn-cs"/>
                </a:rPr>
                <a:t>) {</a:t>
              </a:r>
            </a:p>
            <a:p>
              <a:pPr fontAlgn="auto">
                <a:spcBef>
                  <a:spcPts val="0"/>
                </a:spcBef>
                <a:spcAft>
                  <a:spcPts val="0"/>
                </a:spcAft>
                <a:defRPr/>
              </a:pPr>
              <a:r>
                <a:rPr lang="en-US" sz="1200" dirty="0">
                  <a:latin typeface="+mn-lt"/>
                  <a:cs typeface="+mn-cs"/>
                </a:rPr>
                <a:t>          return _name;</a:t>
              </a:r>
            </a:p>
            <a:p>
              <a:pPr fontAlgn="auto">
                <a:spcBef>
                  <a:spcPts val="0"/>
                </a:spcBef>
                <a:spcAft>
                  <a:spcPts val="0"/>
                </a:spcAft>
                <a:defRPr/>
              </a:pPr>
              <a:r>
                <a:rPr lang="en-US" sz="1200" dirty="0">
                  <a:latin typeface="+mn-lt"/>
                  <a:cs typeface="+mn-cs"/>
                </a:rPr>
                <a:t>    }</a:t>
              </a:r>
            </a:p>
          </p:txBody>
        </p:sp>
        <p:sp>
          <p:nvSpPr>
            <p:cNvPr id="22" name="Rectangle 21"/>
            <p:cNvSpPr/>
            <p:nvPr/>
          </p:nvSpPr>
          <p:spPr>
            <a:xfrm>
              <a:off x="4495800" y="6553201"/>
              <a:ext cx="3276600" cy="1013168"/>
            </a:xfrm>
            <a:prstGeom prst="rect">
              <a:avLst/>
            </a:prstGeom>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     private String _name;</a:t>
              </a:r>
            </a:p>
            <a:p>
              <a:pPr fontAlgn="auto">
                <a:spcBef>
                  <a:spcPts val="0"/>
                </a:spcBef>
                <a:spcAft>
                  <a:spcPts val="0"/>
                </a:spcAft>
                <a:defRPr/>
              </a:pPr>
              <a:endParaRPr lang="en-US" sz="1200" dirty="0">
                <a:solidFill>
                  <a:schemeClr val="accent1">
                    <a:lumMod val="60000"/>
                    <a:lumOff val="40000"/>
                  </a:schemeClr>
                </a:solidFill>
                <a:latin typeface="+mn-lt"/>
                <a:cs typeface="+mn-cs"/>
              </a:endParaRPr>
            </a:p>
            <a:p>
              <a:pPr fontAlgn="auto">
                <a:spcBef>
                  <a:spcPts val="0"/>
                </a:spcBef>
                <a:spcAft>
                  <a:spcPts val="0"/>
                </a:spcAft>
                <a:defRPr/>
              </a:pPr>
              <a:r>
                <a:rPr lang="en-US" sz="1200" dirty="0">
                  <a:solidFill>
                    <a:schemeClr val="accent1">
                      <a:lumMod val="60000"/>
                      <a:lumOff val="40000"/>
                    </a:schemeClr>
                  </a:solidFill>
                  <a:latin typeface="+mn-lt"/>
                  <a:cs typeface="+mn-cs"/>
                </a:rPr>
                <a:t>}</a:t>
              </a:r>
              <a:endParaRPr lang="en-US" sz="1200" dirty="0">
                <a:latin typeface="+mn-lt"/>
                <a:cs typeface="+mn-cs"/>
              </a:endParaRPr>
            </a:p>
          </p:txBody>
        </p:sp>
      </p:grpSp>
      <p:grpSp>
        <p:nvGrpSpPr>
          <p:cNvPr id="5" name="Group 25"/>
          <p:cNvGrpSpPr/>
          <p:nvPr/>
        </p:nvGrpSpPr>
        <p:grpSpPr>
          <a:xfrm>
            <a:off x="2895600" y="3429000"/>
            <a:ext cx="2236076" cy="2833797"/>
            <a:chOff x="4495800" y="3124200"/>
            <a:chExt cx="3505200" cy="4442169"/>
          </a:xfrm>
          <a:scene3d>
            <a:camera prst="perspectiveFront" fov="5100000">
              <a:rot lat="0" lon="2100000" rev="0"/>
            </a:camera>
            <a:lightRig rig="flood" dir="t">
              <a:rot lat="0" lon="0" rev="13800000"/>
            </a:lightRig>
          </a:scene3d>
        </p:grpSpPr>
        <p:sp>
          <p:nvSpPr>
            <p:cNvPr id="27" name="Rectangle 26"/>
            <p:cNvSpPr/>
            <p:nvPr/>
          </p:nvSpPr>
          <p:spPr>
            <a:xfrm>
              <a:off x="4495800" y="3124200"/>
              <a:ext cx="3505200" cy="4419600"/>
            </a:xfrm>
            <a:prstGeom prst="rect">
              <a:avLst/>
            </a:prstGeom>
            <a:solidFill>
              <a:schemeClr val="accent2">
                <a:lumMod val="20000"/>
                <a:lumOff val="80000"/>
              </a:schemeClr>
            </a:solidFill>
            <a:ln>
              <a:noFill/>
            </a:ln>
            <a:effectLst>
              <a:outerShdw blurRad="184150" dist="241300" dir="11520000" sx="110000" sy="110000" algn="ctr">
                <a:srgbClr val="000000">
                  <a:alpha val="18000"/>
                </a:srgbClr>
              </a:outerShdw>
            </a:effectLst>
            <a:sp3d extrusionH="107950" prstMaterial="plastic">
              <a:bevelT w="82550" h="63500" prst="divo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200"/>
            </a:p>
          </p:txBody>
        </p:sp>
        <p:sp>
          <p:nvSpPr>
            <p:cNvPr id="28" name="TextBox 27"/>
            <p:cNvSpPr txBox="1"/>
            <p:nvPr/>
          </p:nvSpPr>
          <p:spPr>
            <a:xfrm>
              <a:off x="4495800" y="3276601"/>
              <a:ext cx="3352800" cy="1592121"/>
            </a:xfrm>
            <a:prstGeom prst="rect">
              <a:avLst/>
            </a:prstGeom>
            <a:noFill/>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public class </a:t>
              </a:r>
              <a:r>
                <a:rPr lang="en-US" sz="1200" dirty="0" err="1">
                  <a:latin typeface="+mn-lt"/>
                  <a:cs typeface="+mn-cs"/>
                </a:rPr>
                <a:t>MichaelisMenton</a:t>
              </a:r>
              <a:r>
                <a:rPr lang="en-US" sz="1200" dirty="0">
                  <a:latin typeface="+mn-lt"/>
                  <a:cs typeface="+mn-cs"/>
                </a:rPr>
                <a:t> {</a:t>
              </a:r>
            </a:p>
            <a:p>
              <a:pPr fontAlgn="auto">
                <a:spcBef>
                  <a:spcPts val="0"/>
                </a:spcBef>
                <a:spcAft>
                  <a:spcPts val="0"/>
                </a:spcAft>
                <a:defRPr/>
              </a:pPr>
              <a:endParaRPr lang="en-US" sz="1200" dirty="0">
                <a:latin typeface="+mn-lt"/>
                <a:cs typeface="+mn-cs"/>
              </a:endParaRPr>
            </a:p>
            <a:p>
              <a:pPr fontAlgn="auto">
                <a:spcBef>
                  <a:spcPts val="0"/>
                </a:spcBef>
                <a:spcAft>
                  <a:spcPts val="0"/>
                </a:spcAft>
                <a:defRPr/>
              </a:pPr>
              <a:r>
                <a:rPr lang="en-US" sz="1200" dirty="0">
                  <a:latin typeface="+mn-lt"/>
                  <a:cs typeface="+mn-cs"/>
                </a:rPr>
                <a:t>    public </a:t>
              </a:r>
              <a:r>
                <a:rPr lang="en-US" sz="1200" dirty="0" err="1">
                  <a:latin typeface="+mn-lt"/>
                  <a:cs typeface="+mn-cs"/>
                </a:rPr>
                <a:t>MichaelisMenton</a:t>
              </a:r>
              <a:r>
                <a:rPr lang="en-US" sz="1200" dirty="0">
                  <a:latin typeface="+mn-lt"/>
                  <a:cs typeface="+mn-cs"/>
                </a:rPr>
                <a:t>(…) {</a:t>
              </a:r>
            </a:p>
            <a:p>
              <a:pPr fontAlgn="auto">
                <a:spcBef>
                  <a:spcPts val="0"/>
                </a:spcBef>
                <a:spcAft>
                  <a:spcPts val="0"/>
                </a:spcAft>
                <a:defRPr/>
              </a:pPr>
              <a:r>
                <a:rPr lang="en-US" sz="1200" dirty="0">
                  <a:latin typeface="+mn-lt"/>
                  <a:cs typeface="+mn-cs"/>
                </a:rPr>
                <a:t>    …</a:t>
              </a:r>
            </a:p>
            <a:p>
              <a:pPr fontAlgn="auto">
                <a:spcBef>
                  <a:spcPts val="0"/>
                </a:spcBef>
                <a:spcAft>
                  <a:spcPts val="0"/>
                </a:spcAft>
                <a:defRPr/>
              </a:pPr>
              <a:r>
                <a:rPr lang="en-US" sz="1200" dirty="0">
                  <a:latin typeface="+mn-lt"/>
                  <a:cs typeface="+mn-cs"/>
                </a:rPr>
                <a:t>    }</a:t>
              </a:r>
            </a:p>
          </p:txBody>
        </p:sp>
        <p:sp>
          <p:nvSpPr>
            <p:cNvPr id="29" name="Rectangle 28"/>
            <p:cNvSpPr/>
            <p:nvPr/>
          </p:nvSpPr>
          <p:spPr>
            <a:xfrm>
              <a:off x="4495800" y="4724400"/>
              <a:ext cx="3276600" cy="1302644"/>
            </a:xfrm>
            <a:prstGeom prst="rect">
              <a:avLst/>
            </a:prstGeom>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    public String  </a:t>
              </a:r>
              <a:r>
                <a:rPr lang="en-US" sz="1200" dirty="0" err="1">
                  <a:latin typeface="+mn-lt"/>
                  <a:cs typeface="+mn-cs"/>
                </a:rPr>
                <a:t>getName</a:t>
              </a:r>
              <a:r>
                <a:rPr lang="en-US" sz="1200" dirty="0">
                  <a:latin typeface="+mn-lt"/>
                  <a:cs typeface="+mn-cs"/>
                </a:rPr>
                <a:t>(</a:t>
              </a:r>
              <a:r>
                <a:rPr lang="en-US" sz="1200" dirty="0" err="1">
                  <a:latin typeface="+mn-lt"/>
                  <a:cs typeface="+mn-cs"/>
                </a:rPr>
                <a:t>int</a:t>
              </a:r>
              <a:r>
                <a:rPr lang="en-US" sz="1200" dirty="0">
                  <a:latin typeface="+mn-lt"/>
                  <a:cs typeface="+mn-cs"/>
                </a:rPr>
                <a:t> </a:t>
              </a:r>
              <a:r>
                <a:rPr lang="en-US" sz="1200" dirty="0" err="1">
                  <a:latin typeface="+mn-lt"/>
                  <a:cs typeface="+mn-cs"/>
                </a:rPr>
                <a:t>i</a:t>
              </a:r>
              <a:r>
                <a:rPr lang="en-US" sz="1200" dirty="0">
                  <a:latin typeface="+mn-lt"/>
                  <a:cs typeface="+mn-cs"/>
                </a:rPr>
                <a:t>) {</a:t>
              </a:r>
            </a:p>
            <a:p>
              <a:pPr fontAlgn="auto">
                <a:spcBef>
                  <a:spcPts val="0"/>
                </a:spcBef>
                <a:spcAft>
                  <a:spcPts val="0"/>
                </a:spcAft>
                <a:defRPr/>
              </a:pPr>
              <a:r>
                <a:rPr lang="en-US" sz="1200" dirty="0">
                  <a:latin typeface="+mn-lt"/>
                  <a:cs typeface="+mn-cs"/>
                </a:rPr>
                <a:t>          return _name;</a:t>
              </a:r>
            </a:p>
            <a:p>
              <a:pPr fontAlgn="auto">
                <a:spcBef>
                  <a:spcPts val="0"/>
                </a:spcBef>
                <a:spcAft>
                  <a:spcPts val="0"/>
                </a:spcAft>
                <a:defRPr/>
              </a:pPr>
              <a:r>
                <a:rPr lang="en-US" sz="1200" dirty="0">
                  <a:latin typeface="+mn-lt"/>
                  <a:cs typeface="+mn-cs"/>
                </a:rPr>
                <a:t>    }</a:t>
              </a:r>
            </a:p>
          </p:txBody>
        </p:sp>
        <p:sp>
          <p:nvSpPr>
            <p:cNvPr id="30" name="Rectangle 29"/>
            <p:cNvSpPr/>
            <p:nvPr/>
          </p:nvSpPr>
          <p:spPr>
            <a:xfrm>
              <a:off x="4495800" y="6553201"/>
              <a:ext cx="3276600" cy="1013168"/>
            </a:xfrm>
            <a:prstGeom prst="rect">
              <a:avLst/>
            </a:prstGeom>
            <a:ln>
              <a:noFill/>
            </a:ln>
            <a:effectLst>
              <a:outerShdw blurRad="184150" dist="241300" dir="11520000" sx="110000" sy="110000" algn="ctr">
                <a:srgbClr val="000000">
                  <a:alpha val="18000"/>
                </a:srgbClr>
              </a:outerShdw>
            </a:effectLst>
            <a:sp3d extrusionH="107950" prstMaterial="plastic">
              <a:bevelT w="82550" h="63500" prst="divot"/>
              <a:bevelB/>
            </a:sp3d>
          </p:spPr>
          <p:txBody>
            <a:bodyPr>
              <a:spAutoFit/>
            </a:bodyPr>
            <a:lstStyle/>
            <a:p>
              <a:pPr fontAlgn="auto">
                <a:spcBef>
                  <a:spcPts val="0"/>
                </a:spcBef>
                <a:spcAft>
                  <a:spcPts val="0"/>
                </a:spcAft>
                <a:defRPr/>
              </a:pPr>
              <a:r>
                <a:rPr lang="en-US" sz="1200" dirty="0">
                  <a:latin typeface="+mn-lt"/>
                  <a:cs typeface="+mn-cs"/>
                </a:rPr>
                <a:t>     private String _name;</a:t>
              </a:r>
            </a:p>
            <a:p>
              <a:pPr fontAlgn="auto">
                <a:spcBef>
                  <a:spcPts val="0"/>
                </a:spcBef>
                <a:spcAft>
                  <a:spcPts val="0"/>
                </a:spcAft>
                <a:defRPr/>
              </a:pPr>
              <a:endParaRPr lang="en-US" sz="1200" dirty="0">
                <a:solidFill>
                  <a:schemeClr val="accent1">
                    <a:lumMod val="60000"/>
                    <a:lumOff val="40000"/>
                  </a:schemeClr>
                </a:solidFill>
                <a:latin typeface="+mn-lt"/>
                <a:cs typeface="+mn-cs"/>
              </a:endParaRPr>
            </a:p>
            <a:p>
              <a:pPr fontAlgn="auto">
                <a:spcBef>
                  <a:spcPts val="0"/>
                </a:spcBef>
                <a:spcAft>
                  <a:spcPts val="0"/>
                </a:spcAft>
                <a:defRPr/>
              </a:pPr>
              <a:r>
                <a:rPr lang="en-US" sz="1200" dirty="0">
                  <a:solidFill>
                    <a:schemeClr val="accent1">
                      <a:lumMod val="60000"/>
                      <a:lumOff val="40000"/>
                    </a:schemeClr>
                  </a:solidFill>
                  <a:latin typeface="+mn-lt"/>
                  <a:cs typeface="+mn-cs"/>
                </a:rPr>
                <a:t>}</a:t>
              </a:r>
              <a:endParaRPr lang="en-US" sz="1200" dirty="0">
                <a:latin typeface="+mn-lt"/>
                <a:cs typeface="+mn-cs"/>
              </a:endParaRPr>
            </a:p>
          </p:txBody>
        </p:sp>
      </p:grpSp>
      <p:sp>
        <p:nvSpPr>
          <p:cNvPr id="41" name="Rectangle 40"/>
          <p:cNvSpPr>
            <a:spLocks noChangeArrowheads="1"/>
          </p:cNvSpPr>
          <p:nvPr/>
        </p:nvSpPr>
        <p:spPr bwMode="auto">
          <a:xfrm>
            <a:off x="3200400" y="6488113"/>
            <a:ext cx="1601788" cy="369887"/>
          </a:xfrm>
          <a:prstGeom prst="rect">
            <a:avLst/>
          </a:prstGeom>
          <a:noFill/>
          <a:ln w="9525">
            <a:noFill/>
            <a:miter lim="800000"/>
            <a:headEnd/>
            <a:tailEnd/>
          </a:ln>
        </p:spPr>
        <p:txBody>
          <a:bodyPr wrap="none">
            <a:spAutoFit/>
          </a:bodyPr>
          <a:lstStyle/>
          <a:p>
            <a:r>
              <a:rPr lang="en-US">
                <a:latin typeface="Rockwell Extra Bold" pitchFamily="18" charset="0"/>
              </a:rPr>
              <a:t>Instances </a:t>
            </a:r>
            <a:endParaRPr lang="en-US">
              <a:latin typeface="Calibri" pitchFamily="34" charset="0"/>
            </a:endParaRPr>
          </a:p>
        </p:txBody>
      </p:sp>
      <p:sp>
        <p:nvSpPr>
          <p:cNvPr id="42" name="Rectangle 41"/>
          <p:cNvSpPr>
            <a:spLocks noChangeArrowheads="1"/>
          </p:cNvSpPr>
          <p:nvPr/>
        </p:nvSpPr>
        <p:spPr bwMode="auto">
          <a:xfrm>
            <a:off x="838200" y="5943600"/>
            <a:ext cx="920750" cy="369888"/>
          </a:xfrm>
          <a:prstGeom prst="rect">
            <a:avLst/>
          </a:prstGeom>
          <a:noFill/>
          <a:ln w="9525">
            <a:noFill/>
            <a:miter lim="800000"/>
            <a:headEnd/>
            <a:tailEnd/>
          </a:ln>
        </p:spPr>
        <p:txBody>
          <a:bodyPr wrap="none">
            <a:spAutoFit/>
          </a:bodyPr>
          <a:lstStyle/>
          <a:p>
            <a:r>
              <a:rPr lang="en-US">
                <a:latin typeface="Rockwell Extra Bold" pitchFamily="18" charset="0"/>
              </a:rPr>
              <a:t>Class</a:t>
            </a:r>
            <a:endParaRPr lang="en-US">
              <a:latin typeface="Calibri"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Running it</a:t>
            </a:r>
          </a:p>
        </p:txBody>
      </p:sp>
      <p:sp>
        <p:nvSpPr>
          <p:cNvPr id="21507" name="TextBox 10"/>
          <p:cNvSpPr txBox="1">
            <a:spLocks noChangeArrowheads="1"/>
          </p:cNvSpPr>
          <p:nvPr/>
        </p:nvSpPr>
        <p:spPr bwMode="auto">
          <a:xfrm>
            <a:off x="4724400" y="914400"/>
            <a:ext cx="4191000" cy="5324475"/>
          </a:xfrm>
          <a:prstGeom prst="rect">
            <a:avLst/>
          </a:prstGeom>
          <a:noFill/>
          <a:ln w="9525">
            <a:noFill/>
            <a:miter lim="800000"/>
            <a:headEnd/>
            <a:tailEnd/>
          </a:ln>
        </p:spPr>
        <p:txBody>
          <a:bodyPr>
            <a:spAutoFit/>
          </a:bodyPr>
          <a:lstStyle/>
          <a:p>
            <a:r>
              <a:rPr lang="en-US" sz="2000">
                <a:latin typeface="Calibri" pitchFamily="34" charset="0"/>
              </a:rPr>
              <a:t>Usually, multiple classes constitute a Java program.  At least one of them needs to have a “main” method.</a:t>
            </a:r>
          </a:p>
          <a:p>
            <a:endParaRPr lang="en-US" sz="2000">
              <a:latin typeface="Calibri" pitchFamily="34" charset="0"/>
            </a:endParaRPr>
          </a:p>
          <a:p>
            <a:r>
              <a:rPr lang="en-US" sz="2000">
                <a:latin typeface="Calibri" pitchFamily="34" charset="0"/>
              </a:rPr>
              <a:t>This is what actually gets called when you say “Run File”.</a:t>
            </a:r>
          </a:p>
          <a:p>
            <a:endParaRPr lang="en-US" sz="2000">
              <a:latin typeface="Calibri" pitchFamily="34" charset="0"/>
            </a:endParaRPr>
          </a:p>
          <a:p>
            <a:r>
              <a:rPr lang="en-US" sz="2000">
                <a:latin typeface="Calibri" pitchFamily="34" charset="0"/>
              </a:rPr>
              <a:t>There can be only one main method in each class, but you can have main methods in multiple classes.  When you choose “Run File”  you are running the main method for that Class.</a:t>
            </a:r>
          </a:p>
          <a:p>
            <a:endParaRPr lang="en-US" sz="2000">
              <a:latin typeface="Calibri" pitchFamily="34" charset="0"/>
            </a:endParaRPr>
          </a:p>
          <a:p>
            <a:r>
              <a:rPr lang="en-US" sz="2000">
                <a:latin typeface="Calibri" pitchFamily="34" charset="0"/>
              </a:rPr>
              <a:t>One Class can be set as the “main Class ” and it’s main method will be called when you run the entire project.</a:t>
            </a:r>
          </a:p>
        </p:txBody>
      </p:sp>
      <p:sp>
        <p:nvSpPr>
          <p:cNvPr id="12" name="Rectangle 11"/>
          <p:cNvSpPr/>
          <p:nvPr/>
        </p:nvSpPr>
        <p:spPr>
          <a:xfrm>
            <a:off x="381000" y="1371600"/>
            <a:ext cx="4114800" cy="44196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3" name="TextBox 12"/>
          <p:cNvSpPr txBox="1"/>
          <p:nvPr/>
        </p:nvSpPr>
        <p:spPr>
          <a:xfrm>
            <a:off x="381000" y="1524000"/>
            <a:ext cx="3962400" cy="3970338"/>
          </a:xfrm>
          <a:prstGeom prst="rect">
            <a:avLst/>
          </a:prstGeom>
          <a:noFill/>
        </p:spPr>
        <p:txBody>
          <a:bodyPr>
            <a:spAutoFit/>
          </a:bodyPr>
          <a:lstStyle/>
          <a:p>
            <a:pPr fontAlgn="auto">
              <a:spcBef>
                <a:spcPts val="0"/>
              </a:spcBef>
              <a:spcAft>
                <a:spcPts val="0"/>
              </a:spcAft>
              <a:defRPr/>
            </a:pPr>
            <a:r>
              <a:rPr lang="en-US" dirty="0">
                <a:solidFill>
                  <a:schemeClr val="tx2">
                    <a:lumMod val="60000"/>
                    <a:lumOff val="40000"/>
                  </a:schemeClr>
                </a:solidFill>
                <a:latin typeface="+mn-lt"/>
                <a:cs typeface="+mn-cs"/>
              </a:rPr>
              <a:t>public class </a:t>
            </a:r>
            <a:r>
              <a:rPr lang="en-US" dirty="0" err="1">
                <a:solidFill>
                  <a:schemeClr val="tx2">
                    <a:lumMod val="60000"/>
                    <a:lumOff val="40000"/>
                  </a:schemeClr>
                </a:solidFill>
                <a:latin typeface="+mn-lt"/>
                <a:cs typeface="+mn-cs"/>
              </a:rPr>
              <a:t>MichaelisMenton</a:t>
            </a:r>
            <a:r>
              <a:rPr lang="en-US" dirty="0">
                <a:solidFill>
                  <a:schemeClr val="tx2">
                    <a:lumMod val="60000"/>
                    <a:lumOff val="40000"/>
                  </a:schemeClr>
                </a:solidFill>
                <a:latin typeface="+mn-lt"/>
                <a:cs typeface="+mn-cs"/>
              </a:rPr>
              <a:t> {</a:t>
            </a:r>
          </a:p>
          <a:p>
            <a:pPr fontAlgn="auto">
              <a:spcBef>
                <a:spcPts val="0"/>
              </a:spcBef>
              <a:spcAft>
                <a:spcPts val="0"/>
              </a:spcAft>
              <a:defRPr/>
            </a:pPr>
            <a:endParaRPr lang="en-US" dirty="0">
              <a:solidFill>
                <a:schemeClr val="tx2">
                  <a:lumMod val="60000"/>
                  <a:lumOff val="40000"/>
                </a:schemeClr>
              </a:solidFill>
              <a:latin typeface="+mn-lt"/>
              <a:cs typeface="+mn-cs"/>
            </a:endParaRPr>
          </a:p>
          <a:p>
            <a:pPr fontAlgn="auto">
              <a:spcBef>
                <a:spcPts val="0"/>
              </a:spcBef>
              <a:spcAft>
                <a:spcPts val="0"/>
              </a:spcAft>
              <a:defRPr/>
            </a:pPr>
            <a:r>
              <a:rPr lang="en-US" dirty="0">
                <a:solidFill>
                  <a:schemeClr val="tx2">
                    <a:lumMod val="60000"/>
                    <a:lumOff val="40000"/>
                  </a:schemeClr>
                </a:solidFill>
                <a:latin typeface="+mn-lt"/>
                <a:cs typeface="+mn-cs"/>
              </a:rPr>
              <a:t>    public </a:t>
            </a:r>
            <a:r>
              <a:rPr lang="en-US" dirty="0" err="1">
                <a:solidFill>
                  <a:schemeClr val="tx2">
                    <a:lumMod val="60000"/>
                    <a:lumOff val="40000"/>
                  </a:schemeClr>
                </a:solidFill>
                <a:latin typeface="+mn-lt"/>
                <a:cs typeface="+mn-cs"/>
              </a:rPr>
              <a:t>MichaelisMenton</a:t>
            </a:r>
            <a:r>
              <a:rPr lang="en-US" dirty="0">
                <a:solidFill>
                  <a:schemeClr val="tx2">
                    <a:lumMod val="60000"/>
                    <a:lumOff val="40000"/>
                  </a:schemeClr>
                </a:solidFill>
                <a:latin typeface="+mn-lt"/>
                <a:cs typeface="+mn-cs"/>
              </a:rPr>
              <a:t>(…) {</a:t>
            </a:r>
          </a:p>
          <a:p>
            <a:pPr fontAlgn="auto">
              <a:spcBef>
                <a:spcPts val="0"/>
              </a:spcBef>
              <a:spcAft>
                <a:spcPts val="0"/>
              </a:spcAft>
              <a:defRPr/>
            </a:pPr>
            <a:r>
              <a:rPr lang="en-US" dirty="0">
                <a:solidFill>
                  <a:schemeClr val="tx2">
                    <a:lumMod val="60000"/>
                    <a:lumOff val="40000"/>
                  </a:schemeClr>
                </a:solidFill>
                <a:latin typeface="+mn-lt"/>
                <a:cs typeface="+mn-cs"/>
              </a:rPr>
              <a:t>    …</a:t>
            </a:r>
          </a:p>
          <a:p>
            <a:pPr fontAlgn="auto">
              <a:spcBef>
                <a:spcPts val="0"/>
              </a:spcBef>
              <a:spcAft>
                <a:spcPts val="0"/>
              </a:spcAft>
              <a:defRPr/>
            </a:pPr>
            <a:r>
              <a:rPr lang="en-US" dirty="0">
                <a:solidFill>
                  <a:schemeClr val="tx2">
                    <a:lumMod val="60000"/>
                    <a:lumOff val="40000"/>
                  </a:schemeClr>
                </a:solidFill>
                <a:latin typeface="+mn-lt"/>
                <a:cs typeface="+mn-cs"/>
              </a:rPr>
              <a:t>    }</a:t>
            </a:r>
          </a:p>
          <a:p>
            <a:pPr fontAlgn="auto">
              <a:spcBef>
                <a:spcPts val="0"/>
              </a:spcBef>
              <a:spcAft>
                <a:spcPts val="0"/>
              </a:spcAft>
              <a:defRPr/>
            </a:pPr>
            <a:endParaRPr lang="en-US" dirty="0">
              <a:latin typeface="+mn-lt"/>
              <a:cs typeface="+mn-cs"/>
            </a:endParaRPr>
          </a:p>
          <a:p>
            <a:pPr fontAlgn="auto">
              <a:spcBef>
                <a:spcPts val="0"/>
              </a:spcBef>
              <a:spcAft>
                <a:spcPts val="0"/>
              </a:spcAft>
              <a:defRPr/>
            </a:pPr>
            <a:r>
              <a:rPr lang="en-US" dirty="0">
                <a:latin typeface="+mn-lt"/>
                <a:cs typeface="+mn-cs"/>
              </a:rPr>
              <a:t>   public static void main(String[] </a:t>
            </a:r>
            <a:r>
              <a:rPr lang="en-US" dirty="0" err="1">
                <a:latin typeface="+mn-lt"/>
                <a:cs typeface="+mn-cs"/>
              </a:rPr>
              <a:t>args</a:t>
            </a:r>
            <a:r>
              <a:rPr lang="en-US" dirty="0">
                <a:latin typeface="+mn-lt"/>
                <a:cs typeface="+mn-cs"/>
              </a:rPr>
              <a:t>) {</a:t>
            </a:r>
          </a:p>
          <a:p>
            <a:pPr fontAlgn="auto">
              <a:spcBef>
                <a:spcPts val="0"/>
              </a:spcBef>
              <a:spcAft>
                <a:spcPts val="0"/>
              </a:spcAft>
              <a:defRPr/>
            </a:pPr>
            <a:r>
              <a:rPr lang="en-US" dirty="0">
                <a:latin typeface="+mn-lt"/>
                <a:cs typeface="+mn-cs"/>
              </a:rPr>
              <a:t>          //run the thing</a:t>
            </a:r>
          </a:p>
          <a:p>
            <a:pPr fontAlgn="auto">
              <a:spcBef>
                <a:spcPts val="0"/>
              </a:spcBef>
              <a:spcAft>
                <a:spcPts val="0"/>
              </a:spcAft>
              <a:defRPr/>
            </a:pPr>
            <a:r>
              <a:rPr lang="en-US" dirty="0">
                <a:latin typeface="+mn-lt"/>
                <a:cs typeface="+mn-cs"/>
              </a:rPr>
              <a:t>   }</a:t>
            </a: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latin typeface="+mn-lt"/>
              <a:cs typeface="+mn-cs"/>
            </a:endParaRPr>
          </a:p>
          <a:p>
            <a:pPr fontAlgn="auto">
              <a:spcBef>
                <a:spcPts val="0"/>
              </a:spcBef>
              <a:spcAft>
                <a:spcPts val="0"/>
              </a:spcAft>
              <a:defRPr/>
            </a:pPr>
            <a:endParaRPr lang="en-US" dirty="0">
              <a:solidFill>
                <a:schemeClr val="tx2">
                  <a:lumMod val="60000"/>
                  <a:lumOff val="40000"/>
                </a:schemeClr>
              </a:solidFill>
              <a:latin typeface="+mn-lt"/>
              <a:cs typeface="+mn-cs"/>
            </a:endParaRPr>
          </a:p>
          <a:p>
            <a:pPr fontAlgn="auto">
              <a:spcBef>
                <a:spcPts val="0"/>
              </a:spcBef>
              <a:spcAft>
                <a:spcPts val="0"/>
              </a:spcAft>
              <a:defRPr/>
            </a:pPr>
            <a:endParaRPr lang="en-US" dirty="0">
              <a:solidFill>
                <a:schemeClr val="tx2">
                  <a:lumMod val="60000"/>
                  <a:lumOff val="40000"/>
                </a:schemeClr>
              </a:solidFill>
              <a:latin typeface="+mn-lt"/>
              <a:cs typeface="+mn-cs"/>
            </a:endParaRPr>
          </a:p>
          <a:p>
            <a:pPr fontAlgn="auto">
              <a:spcBef>
                <a:spcPts val="0"/>
              </a:spcBef>
              <a:spcAft>
                <a:spcPts val="0"/>
              </a:spcAft>
              <a:defRPr/>
            </a:pPr>
            <a:r>
              <a:rPr lang="en-US" dirty="0">
                <a:solidFill>
                  <a:schemeClr val="tx2">
                    <a:lumMod val="60000"/>
                    <a:lumOff val="40000"/>
                  </a:schemeClr>
                </a:solidFill>
                <a:latin typeface="+mn-lt"/>
                <a:cs typeface="+mn-cs"/>
              </a:rPr>
              <a:t>}</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Box 4"/>
          <p:cNvSpPr txBox="1">
            <a:spLocks noChangeArrowheads="1"/>
          </p:cNvSpPr>
          <p:nvPr/>
        </p:nvSpPr>
        <p:spPr bwMode="auto">
          <a:xfrm>
            <a:off x="1295400" y="1905000"/>
            <a:ext cx="6858000" cy="769938"/>
          </a:xfrm>
          <a:prstGeom prst="rect">
            <a:avLst/>
          </a:prstGeom>
          <a:noFill/>
          <a:ln w="9525">
            <a:noFill/>
            <a:miter lim="800000"/>
            <a:headEnd/>
            <a:tailEnd/>
          </a:ln>
        </p:spPr>
        <p:txBody>
          <a:bodyPr>
            <a:spAutoFit/>
          </a:bodyPr>
          <a:lstStyle/>
          <a:p>
            <a:r>
              <a:rPr lang="en-US" sz="4400">
                <a:latin typeface="Rockwell Extra Bold" pitchFamily="18" charset="0"/>
              </a:rPr>
              <a:t>Gillespie Algorithm</a:t>
            </a:r>
            <a:endParaRPr lang="en-US" sz="3200">
              <a:latin typeface="Rockwell Extra Bold" pitchFamily="18" charset="0"/>
            </a:endParaRPr>
          </a:p>
        </p:txBody>
      </p:sp>
      <p:sp>
        <p:nvSpPr>
          <p:cNvPr id="4" name="TextBox 7"/>
          <p:cNvSpPr txBox="1">
            <a:spLocks noChangeArrowheads="1"/>
          </p:cNvSpPr>
          <p:nvPr/>
        </p:nvSpPr>
        <p:spPr bwMode="auto">
          <a:xfrm>
            <a:off x="1981200" y="3429000"/>
            <a:ext cx="5638800" cy="646113"/>
          </a:xfrm>
          <a:prstGeom prst="rect">
            <a:avLst/>
          </a:prstGeom>
          <a:noFill/>
          <a:ln w="9525">
            <a:noFill/>
            <a:miter lim="800000"/>
            <a:headEnd/>
            <a:tailEnd/>
          </a:ln>
        </p:spPr>
        <p:txBody>
          <a:bodyPr>
            <a:spAutoFit/>
          </a:bodyPr>
          <a:lstStyle/>
          <a:p>
            <a:r>
              <a:rPr lang="en-US" dirty="0">
                <a:solidFill>
                  <a:prstClr val="black"/>
                </a:solidFill>
                <a:latin typeface="Calibri" pitchFamily="34" charset="0"/>
              </a:rPr>
              <a:t>Original Gillespie paper is on </a:t>
            </a:r>
            <a:r>
              <a:rPr lang="en-US" dirty="0" err="1">
                <a:solidFill>
                  <a:prstClr val="black"/>
                </a:solidFill>
                <a:latin typeface="Calibri" pitchFamily="34" charset="0"/>
              </a:rPr>
              <a:t>Bspace</a:t>
            </a:r>
            <a:r>
              <a:rPr lang="en-US" dirty="0">
                <a:solidFill>
                  <a:prstClr val="black"/>
                </a:solidFill>
                <a:latin typeface="Calibri" pitchFamily="34" charset="0"/>
              </a:rPr>
              <a:t> under </a:t>
            </a:r>
            <a:r>
              <a:rPr lang="en-US" dirty="0" smtClean="0">
                <a:solidFill>
                  <a:prstClr val="black"/>
                </a:solidFill>
                <a:latin typeface="Calibri" pitchFamily="34" charset="0"/>
              </a:rPr>
              <a:t>Resources/Papers/Gillespie_algorithm.pdf</a:t>
            </a:r>
            <a:endParaRPr lang="en-US" dirty="0">
              <a:solidFill>
                <a:prstClr val="black"/>
              </a:solidFill>
              <a:latin typeface="Calibri"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The basic idea</a:t>
            </a:r>
          </a:p>
        </p:txBody>
      </p:sp>
      <p:sp>
        <p:nvSpPr>
          <p:cNvPr id="7" name="Down Arrow 6"/>
          <p:cNvSpPr/>
          <p:nvPr/>
        </p:nvSpPr>
        <p:spPr>
          <a:xfrm>
            <a:off x="1295400" y="1676400"/>
            <a:ext cx="609600" cy="4876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3556" name="TextBox 7"/>
          <p:cNvSpPr txBox="1">
            <a:spLocks noChangeArrowheads="1"/>
          </p:cNvSpPr>
          <p:nvPr/>
        </p:nvSpPr>
        <p:spPr bwMode="auto">
          <a:xfrm>
            <a:off x="457200" y="1676400"/>
            <a:ext cx="838200" cy="461963"/>
          </a:xfrm>
          <a:prstGeom prst="rect">
            <a:avLst/>
          </a:prstGeom>
          <a:noFill/>
          <a:ln w="9525">
            <a:noFill/>
            <a:miter lim="800000"/>
            <a:headEnd/>
            <a:tailEnd/>
          </a:ln>
        </p:spPr>
        <p:txBody>
          <a:bodyPr>
            <a:spAutoFit/>
          </a:bodyPr>
          <a:lstStyle/>
          <a:p>
            <a:r>
              <a:rPr lang="en-US" sz="2400">
                <a:latin typeface="Calibri" pitchFamily="34" charset="0"/>
              </a:rPr>
              <a:t>Time</a:t>
            </a:r>
          </a:p>
        </p:txBody>
      </p:sp>
      <p:sp>
        <p:nvSpPr>
          <p:cNvPr id="12" name="Rounded Rectangle 11"/>
          <p:cNvSpPr/>
          <p:nvPr/>
        </p:nvSpPr>
        <p:spPr>
          <a:xfrm>
            <a:off x="2514600" y="1676400"/>
            <a:ext cx="1219200" cy="4876800"/>
          </a:xfrm>
          <a:prstGeom prst="roundRect">
            <a:avLst/>
          </a:prstGeom>
          <a:solidFill>
            <a:schemeClr val="accent1">
              <a:lumMod val="20000"/>
              <a:lumOff val="80000"/>
            </a:scheme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3558" name="TextBox 12"/>
          <p:cNvSpPr txBox="1">
            <a:spLocks noChangeArrowheads="1"/>
          </p:cNvSpPr>
          <p:nvPr/>
        </p:nvSpPr>
        <p:spPr bwMode="auto">
          <a:xfrm>
            <a:off x="2743200" y="1066800"/>
            <a:ext cx="838200" cy="461963"/>
          </a:xfrm>
          <a:prstGeom prst="rect">
            <a:avLst/>
          </a:prstGeom>
          <a:noFill/>
          <a:ln w="9525">
            <a:noFill/>
            <a:miter lim="800000"/>
            <a:headEnd/>
            <a:tailEnd/>
          </a:ln>
        </p:spPr>
        <p:txBody>
          <a:bodyPr>
            <a:spAutoFit/>
          </a:bodyPr>
          <a:lstStyle/>
          <a:p>
            <a:r>
              <a:rPr lang="en-US" sz="2400">
                <a:latin typeface="Calibri" pitchFamily="34" charset="0"/>
              </a:rPr>
              <a:t>cell1</a:t>
            </a:r>
          </a:p>
        </p:txBody>
      </p:sp>
      <p:sp>
        <p:nvSpPr>
          <p:cNvPr id="14" name="5-Point Star 13"/>
          <p:cNvSpPr/>
          <p:nvPr/>
        </p:nvSpPr>
        <p:spPr>
          <a:xfrm>
            <a:off x="3048000" y="19050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5" name="5-Point Star 14"/>
          <p:cNvSpPr/>
          <p:nvPr/>
        </p:nvSpPr>
        <p:spPr>
          <a:xfrm>
            <a:off x="3048000" y="26670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6" name="5-Point Star 15"/>
          <p:cNvSpPr/>
          <p:nvPr/>
        </p:nvSpPr>
        <p:spPr>
          <a:xfrm>
            <a:off x="3048000" y="28956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7" name="5-Point Star 16"/>
          <p:cNvSpPr/>
          <p:nvPr/>
        </p:nvSpPr>
        <p:spPr>
          <a:xfrm>
            <a:off x="3048000" y="37338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8" name="5-Point Star 17"/>
          <p:cNvSpPr/>
          <p:nvPr/>
        </p:nvSpPr>
        <p:spPr>
          <a:xfrm>
            <a:off x="3048000" y="33528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9" name="5-Point Star 18"/>
          <p:cNvSpPr/>
          <p:nvPr/>
        </p:nvSpPr>
        <p:spPr>
          <a:xfrm>
            <a:off x="3048000" y="42672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0" name="5-Point Star 19"/>
          <p:cNvSpPr/>
          <p:nvPr/>
        </p:nvSpPr>
        <p:spPr>
          <a:xfrm>
            <a:off x="3048000" y="57912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1" name="5-Point Star 20"/>
          <p:cNvSpPr/>
          <p:nvPr/>
        </p:nvSpPr>
        <p:spPr>
          <a:xfrm>
            <a:off x="3048000" y="53340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2" name="5-Point Star 21"/>
          <p:cNvSpPr/>
          <p:nvPr/>
        </p:nvSpPr>
        <p:spPr>
          <a:xfrm>
            <a:off x="3048000" y="62484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3568" name="TextBox 22"/>
          <p:cNvSpPr txBox="1">
            <a:spLocks noChangeArrowheads="1"/>
          </p:cNvSpPr>
          <p:nvPr/>
        </p:nvSpPr>
        <p:spPr bwMode="auto">
          <a:xfrm>
            <a:off x="4343400" y="2514600"/>
            <a:ext cx="4267200" cy="830263"/>
          </a:xfrm>
          <a:prstGeom prst="rect">
            <a:avLst/>
          </a:prstGeom>
          <a:noFill/>
          <a:ln w="9525">
            <a:noFill/>
            <a:miter lim="800000"/>
            <a:headEnd/>
            <a:tailEnd/>
          </a:ln>
        </p:spPr>
        <p:txBody>
          <a:bodyPr>
            <a:spAutoFit/>
          </a:bodyPr>
          <a:lstStyle/>
          <a:p>
            <a:r>
              <a:rPr lang="en-US" sz="2400">
                <a:latin typeface="Calibri" pitchFamily="34" charset="0"/>
              </a:rPr>
              <a:t>An Enzyme and a substrate formed a complex</a:t>
            </a:r>
          </a:p>
        </p:txBody>
      </p:sp>
      <p:cxnSp>
        <p:nvCxnSpPr>
          <p:cNvPr id="25" name="Straight Arrow Connector 24"/>
          <p:cNvCxnSpPr/>
          <p:nvPr/>
        </p:nvCxnSpPr>
        <p:spPr>
          <a:xfrm rot="10800000">
            <a:off x="3352800" y="2743200"/>
            <a:ext cx="9144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3570" name="TextBox 25"/>
          <p:cNvSpPr txBox="1">
            <a:spLocks noChangeArrowheads="1"/>
          </p:cNvSpPr>
          <p:nvPr/>
        </p:nvSpPr>
        <p:spPr bwMode="auto">
          <a:xfrm>
            <a:off x="4343400" y="3589338"/>
            <a:ext cx="4267200" cy="460375"/>
          </a:xfrm>
          <a:prstGeom prst="rect">
            <a:avLst/>
          </a:prstGeom>
          <a:noFill/>
          <a:ln w="9525">
            <a:noFill/>
            <a:miter lim="800000"/>
            <a:headEnd/>
            <a:tailEnd/>
          </a:ln>
        </p:spPr>
        <p:txBody>
          <a:bodyPr>
            <a:spAutoFit/>
          </a:bodyPr>
          <a:lstStyle/>
          <a:p>
            <a:r>
              <a:rPr lang="en-US" sz="2400">
                <a:latin typeface="Calibri" pitchFamily="34" charset="0"/>
              </a:rPr>
              <a:t>An ES Complex made a product</a:t>
            </a:r>
          </a:p>
        </p:txBody>
      </p:sp>
      <p:cxnSp>
        <p:nvCxnSpPr>
          <p:cNvPr id="27" name="Straight Arrow Connector 26"/>
          <p:cNvCxnSpPr/>
          <p:nvPr/>
        </p:nvCxnSpPr>
        <p:spPr>
          <a:xfrm rot="10800000">
            <a:off x="3352800" y="3817938"/>
            <a:ext cx="914400" cy="158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3572" name="TextBox 27"/>
          <p:cNvSpPr txBox="1">
            <a:spLocks noChangeArrowheads="1"/>
          </p:cNvSpPr>
          <p:nvPr/>
        </p:nvSpPr>
        <p:spPr bwMode="auto">
          <a:xfrm>
            <a:off x="4343400" y="5638800"/>
            <a:ext cx="4267200" cy="461963"/>
          </a:xfrm>
          <a:prstGeom prst="rect">
            <a:avLst/>
          </a:prstGeom>
          <a:noFill/>
          <a:ln w="9525">
            <a:noFill/>
            <a:miter lim="800000"/>
            <a:headEnd/>
            <a:tailEnd/>
          </a:ln>
        </p:spPr>
        <p:txBody>
          <a:bodyPr>
            <a:spAutoFit/>
          </a:bodyPr>
          <a:lstStyle/>
          <a:p>
            <a:r>
              <a:rPr lang="en-US" sz="2400">
                <a:latin typeface="Calibri" pitchFamily="34" charset="0"/>
              </a:rPr>
              <a:t>An ES Complex dissociated</a:t>
            </a:r>
          </a:p>
        </p:txBody>
      </p:sp>
      <p:cxnSp>
        <p:nvCxnSpPr>
          <p:cNvPr id="29" name="Straight Arrow Connector 28"/>
          <p:cNvCxnSpPr/>
          <p:nvPr/>
        </p:nvCxnSpPr>
        <p:spPr>
          <a:xfrm rot="10800000">
            <a:off x="3352800" y="5867400"/>
            <a:ext cx="9144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3574" name="TextBox 29"/>
          <p:cNvSpPr txBox="1">
            <a:spLocks noChangeArrowheads="1"/>
          </p:cNvSpPr>
          <p:nvPr/>
        </p:nvSpPr>
        <p:spPr bwMode="auto">
          <a:xfrm>
            <a:off x="4419600" y="381000"/>
            <a:ext cx="4267200" cy="1570038"/>
          </a:xfrm>
          <a:prstGeom prst="rect">
            <a:avLst/>
          </a:prstGeom>
          <a:noFill/>
          <a:ln w="9525">
            <a:noFill/>
            <a:miter lim="800000"/>
            <a:headEnd/>
            <a:tailEnd/>
          </a:ln>
        </p:spPr>
        <p:txBody>
          <a:bodyPr>
            <a:spAutoFit/>
          </a:bodyPr>
          <a:lstStyle/>
          <a:p>
            <a:r>
              <a:rPr lang="en-US" sz="2400">
                <a:latin typeface="Calibri" pitchFamily="34" charset="0"/>
              </a:rPr>
              <a:t>There is a time series of events happening within a cell.  Each event corresponds to some Reaction that occurred</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The basic idea</a:t>
            </a:r>
          </a:p>
        </p:txBody>
      </p:sp>
      <p:sp>
        <p:nvSpPr>
          <p:cNvPr id="7" name="Down Arrow 6"/>
          <p:cNvSpPr/>
          <p:nvPr/>
        </p:nvSpPr>
        <p:spPr>
          <a:xfrm>
            <a:off x="1295400" y="1676400"/>
            <a:ext cx="609600" cy="4876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4580" name="TextBox 7"/>
          <p:cNvSpPr txBox="1">
            <a:spLocks noChangeArrowheads="1"/>
          </p:cNvSpPr>
          <p:nvPr/>
        </p:nvSpPr>
        <p:spPr bwMode="auto">
          <a:xfrm>
            <a:off x="457200" y="1676400"/>
            <a:ext cx="838200" cy="461963"/>
          </a:xfrm>
          <a:prstGeom prst="rect">
            <a:avLst/>
          </a:prstGeom>
          <a:noFill/>
          <a:ln w="9525">
            <a:noFill/>
            <a:miter lim="800000"/>
            <a:headEnd/>
            <a:tailEnd/>
          </a:ln>
        </p:spPr>
        <p:txBody>
          <a:bodyPr>
            <a:spAutoFit/>
          </a:bodyPr>
          <a:lstStyle/>
          <a:p>
            <a:r>
              <a:rPr lang="en-US" sz="2400">
                <a:latin typeface="Calibri" pitchFamily="34" charset="0"/>
              </a:rPr>
              <a:t>Time</a:t>
            </a:r>
          </a:p>
        </p:txBody>
      </p:sp>
      <p:sp>
        <p:nvSpPr>
          <p:cNvPr id="12" name="Rounded Rectangle 11"/>
          <p:cNvSpPr/>
          <p:nvPr/>
        </p:nvSpPr>
        <p:spPr>
          <a:xfrm>
            <a:off x="2514600" y="1676400"/>
            <a:ext cx="1219200" cy="4876800"/>
          </a:xfrm>
          <a:prstGeom prst="roundRect">
            <a:avLst/>
          </a:prstGeom>
          <a:solidFill>
            <a:schemeClr val="accent1">
              <a:lumMod val="20000"/>
              <a:lumOff val="80000"/>
            </a:scheme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4582" name="TextBox 12"/>
          <p:cNvSpPr txBox="1">
            <a:spLocks noChangeArrowheads="1"/>
          </p:cNvSpPr>
          <p:nvPr/>
        </p:nvSpPr>
        <p:spPr bwMode="auto">
          <a:xfrm>
            <a:off x="2743200" y="1066800"/>
            <a:ext cx="838200" cy="461963"/>
          </a:xfrm>
          <a:prstGeom prst="rect">
            <a:avLst/>
          </a:prstGeom>
          <a:noFill/>
          <a:ln w="9525">
            <a:noFill/>
            <a:miter lim="800000"/>
            <a:headEnd/>
            <a:tailEnd/>
          </a:ln>
        </p:spPr>
        <p:txBody>
          <a:bodyPr>
            <a:spAutoFit/>
          </a:bodyPr>
          <a:lstStyle/>
          <a:p>
            <a:r>
              <a:rPr lang="en-US" sz="2400">
                <a:latin typeface="Calibri" pitchFamily="34" charset="0"/>
              </a:rPr>
              <a:t>cell1</a:t>
            </a:r>
          </a:p>
        </p:txBody>
      </p:sp>
      <p:sp>
        <p:nvSpPr>
          <p:cNvPr id="14" name="5-Point Star 13"/>
          <p:cNvSpPr/>
          <p:nvPr/>
        </p:nvSpPr>
        <p:spPr>
          <a:xfrm>
            <a:off x="3048000" y="19050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5" name="5-Point Star 14"/>
          <p:cNvSpPr/>
          <p:nvPr/>
        </p:nvSpPr>
        <p:spPr>
          <a:xfrm>
            <a:off x="3048000" y="26670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6" name="5-Point Star 15"/>
          <p:cNvSpPr/>
          <p:nvPr/>
        </p:nvSpPr>
        <p:spPr>
          <a:xfrm>
            <a:off x="3048000" y="28956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7" name="5-Point Star 16"/>
          <p:cNvSpPr/>
          <p:nvPr/>
        </p:nvSpPr>
        <p:spPr>
          <a:xfrm>
            <a:off x="3048000" y="37338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8" name="5-Point Star 17"/>
          <p:cNvSpPr/>
          <p:nvPr/>
        </p:nvSpPr>
        <p:spPr>
          <a:xfrm>
            <a:off x="3048000" y="33528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9" name="5-Point Star 18"/>
          <p:cNvSpPr/>
          <p:nvPr/>
        </p:nvSpPr>
        <p:spPr>
          <a:xfrm>
            <a:off x="3048000" y="42672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0" name="5-Point Star 19"/>
          <p:cNvSpPr/>
          <p:nvPr/>
        </p:nvSpPr>
        <p:spPr>
          <a:xfrm>
            <a:off x="3048000" y="57912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1" name="5-Point Star 20"/>
          <p:cNvSpPr/>
          <p:nvPr/>
        </p:nvSpPr>
        <p:spPr>
          <a:xfrm>
            <a:off x="3048000" y="53340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2" name="5-Point Star 21"/>
          <p:cNvSpPr/>
          <p:nvPr/>
        </p:nvSpPr>
        <p:spPr>
          <a:xfrm>
            <a:off x="3048000" y="62484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4592" name="TextBox 29"/>
          <p:cNvSpPr txBox="1">
            <a:spLocks noChangeArrowheads="1"/>
          </p:cNvSpPr>
          <p:nvPr/>
        </p:nvSpPr>
        <p:spPr bwMode="auto">
          <a:xfrm>
            <a:off x="4419600" y="228600"/>
            <a:ext cx="4267200" cy="830263"/>
          </a:xfrm>
          <a:prstGeom prst="rect">
            <a:avLst/>
          </a:prstGeom>
          <a:noFill/>
          <a:ln w="9525">
            <a:noFill/>
            <a:miter lim="800000"/>
            <a:headEnd/>
            <a:tailEnd/>
          </a:ln>
        </p:spPr>
        <p:txBody>
          <a:bodyPr>
            <a:spAutoFit/>
          </a:bodyPr>
          <a:lstStyle/>
          <a:p>
            <a:r>
              <a:rPr lang="en-US" sz="2400">
                <a:latin typeface="Calibri" pitchFamily="34" charset="0"/>
              </a:rPr>
              <a:t>Different random events are occurring within different cells</a:t>
            </a:r>
          </a:p>
        </p:txBody>
      </p:sp>
      <p:sp>
        <p:nvSpPr>
          <p:cNvPr id="24" name="Rounded Rectangle 23"/>
          <p:cNvSpPr/>
          <p:nvPr/>
        </p:nvSpPr>
        <p:spPr>
          <a:xfrm>
            <a:off x="3962400" y="1676400"/>
            <a:ext cx="1219200" cy="4876800"/>
          </a:xfrm>
          <a:prstGeom prst="roundRect">
            <a:avLst/>
          </a:prstGeom>
          <a:solidFill>
            <a:schemeClr val="accent1">
              <a:lumMod val="20000"/>
              <a:lumOff val="80000"/>
            </a:scheme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4594" name="TextBox 30"/>
          <p:cNvSpPr txBox="1">
            <a:spLocks noChangeArrowheads="1"/>
          </p:cNvSpPr>
          <p:nvPr/>
        </p:nvSpPr>
        <p:spPr bwMode="auto">
          <a:xfrm>
            <a:off x="4191000" y="1066800"/>
            <a:ext cx="838200" cy="461963"/>
          </a:xfrm>
          <a:prstGeom prst="rect">
            <a:avLst/>
          </a:prstGeom>
          <a:noFill/>
          <a:ln w="9525">
            <a:noFill/>
            <a:miter lim="800000"/>
            <a:headEnd/>
            <a:tailEnd/>
          </a:ln>
        </p:spPr>
        <p:txBody>
          <a:bodyPr>
            <a:spAutoFit/>
          </a:bodyPr>
          <a:lstStyle/>
          <a:p>
            <a:r>
              <a:rPr lang="en-US" sz="2400">
                <a:latin typeface="Calibri" pitchFamily="34" charset="0"/>
              </a:rPr>
              <a:t>cell2</a:t>
            </a:r>
          </a:p>
        </p:txBody>
      </p:sp>
      <p:sp>
        <p:nvSpPr>
          <p:cNvPr id="32" name="5-Point Star 31"/>
          <p:cNvSpPr/>
          <p:nvPr/>
        </p:nvSpPr>
        <p:spPr>
          <a:xfrm>
            <a:off x="4495800" y="31242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3" name="5-Point Star 32"/>
          <p:cNvSpPr/>
          <p:nvPr/>
        </p:nvSpPr>
        <p:spPr>
          <a:xfrm>
            <a:off x="4495800" y="48768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4" name="5-Point Star 33"/>
          <p:cNvSpPr/>
          <p:nvPr/>
        </p:nvSpPr>
        <p:spPr>
          <a:xfrm>
            <a:off x="4495800" y="19050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5" name="5-Point Star 34"/>
          <p:cNvSpPr/>
          <p:nvPr/>
        </p:nvSpPr>
        <p:spPr>
          <a:xfrm>
            <a:off x="4495800" y="27432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6" name="5-Point Star 35"/>
          <p:cNvSpPr/>
          <p:nvPr/>
        </p:nvSpPr>
        <p:spPr>
          <a:xfrm>
            <a:off x="4495800" y="33528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7" name="5-Point Star 36"/>
          <p:cNvSpPr/>
          <p:nvPr/>
        </p:nvSpPr>
        <p:spPr>
          <a:xfrm>
            <a:off x="4495800" y="42672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8" name="5-Point Star 37"/>
          <p:cNvSpPr/>
          <p:nvPr/>
        </p:nvSpPr>
        <p:spPr>
          <a:xfrm>
            <a:off x="4495800" y="57912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9" name="5-Point Star 38"/>
          <p:cNvSpPr/>
          <p:nvPr/>
        </p:nvSpPr>
        <p:spPr>
          <a:xfrm>
            <a:off x="4495800" y="53340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0" name="5-Point Star 39"/>
          <p:cNvSpPr/>
          <p:nvPr/>
        </p:nvSpPr>
        <p:spPr>
          <a:xfrm>
            <a:off x="4495800" y="38100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1" name="Rounded Rectangle 40"/>
          <p:cNvSpPr/>
          <p:nvPr/>
        </p:nvSpPr>
        <p:spPr>
          <a:xfrm>
            <a:off x="5410200" y="1676400"/>
            <a:ext cx="1219200" cy="4876800"/>
          </a:xfrm>
          <a:prstGeom prst="roundRect">
            <a:avLst/>
          </a:prstGeom>
          <a:solidFill>
            <a:schemeClr val="accent1">
              <a:lumMod val="20000"/>
              <a:lumOff val="80000"/>
            </a:scheme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4605" name="TextBox 41"/>
          <p:cNvSpPr txBox="1">
            <a:spLocks noChangeArrowheads="1"/>
          </p:cNvSpPr>
          <p:nvPr/>
        </p:nvSpPr>
        <p:spPr bwMode="auto">
          <a:xfrm>
            <a:off x="5638800" y="1066800"/>
            <a:ext cx="838200" cy="461963"/>
          </a:xfrm>
          <a:prstGeom prst="rect">
            <a:avLst/>
          </a:prstGeom>
          <a:noFill/>
          <a:ln w="9525">
            <a:noFill/>
            <a:miter lim="800000"/>
            <a:headEnd/>
            <a:tailEnd/>
          </a:ln>
        </p:spPr>
        <p:txBody>
          <a:bodyPr>
            <a:spAutoFit/>
          </a:bodyPr>
          <a:lstStyle/>
          <a:p>
            <a:r>
              <a:rPr lang="en-US" sz="2400">
                <a:latin typeface="Calibri" pitchFamily="34" charset="0"/>
              </a:rPr>
              <a:t>cell3</a:t>
            </a:r>
          </a:p>
        </p:txBody>
      </p:sp>
      <p:sp>
        <p:nvSpPr>
          <p:cNvPr id="43" name="5-Point Star 42"/>
          <p:cNvSpPr/>
          <p:nvPr/>
        </p:nvSpPr>
        <p:spPr>
          <a:xfrm>
            <a:off x="5943600" y="19050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4" name="5-Point Star 43"/>
          <p:cNvSpPr/>
          <p:nvPr/>
        </p:nvSpPr>
        <p:spPr>
          <a:xfrm>
            <a:off x="5943600" y="26670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5" name="5-Point Star 44"/>
          <p:cNvSpPr/>
          <p:nvPr/>
        </p:nvSpPr>
        <p:spPr>
          <a:xfrm>
            <a:off x="5943600" y="28956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6" name="5-Point Star 45"/>
          <p:cNvSpPr/>
          <p:nvPr/>
        </p:nvSpPr>
        <p:spPr>
          <a:xfrm>
            <a:off x="5943600" y="37338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7" name="5-Point Star 46"/>
          <p:cNvSpPr/>
          <p:nvPr/>
        </p:nvSpPr>
        <p:spPr>
          <a:xfrm>
            <a:off x="5943600" y="22860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8" name="5-Point Star 47"/>
          <p:cNvSpPr/>
          <p:nvPr/>
        </p:nvSpPr>
        <p:spPr>
          <a:xfrm>
            <a:off x="5943600" y="5715000"/>
            <a:ext cx="152400" cy="152400"/>
          </a:xfrm>
          <a:prstGeom prst="star5">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9" name="5-Point Star 48"/>
          <p:cNvSpPr/>
          <p:nvPr/>
        </p:nvSpPr>
        <p:spPr>
          <a:xfrm>
            <a:off x="5943600" y="4724400"/>
            <a:ext cx="152400" cy="152400"/>
          </a:xfrm>
          <a:prstGeom prst="star5">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0" name="5-Point Star 49"/>
          <p:cNvSpPr/>
          <p:nvPr/>
        </p:nvSpPr>
        <p:spPr>
          <a:xfrm>
            <a:off x="5943600" y="60198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 name="5-Point Star 50"/>
          <p:cNvSpPr/>
          <p:nvPr/>
        </p:nvSpPr>
        <p:spPr>
          <a:xfrm>
            <a:off x="5943600" y="6248400"/>
            <a:ext cx="152400" cy="152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extBox 4"/>
          <p:cNvSpPr txBox="1">
            <a:spLocks noChangeArrowheads="1"/>
          </p:cNvSpPr>
          <p:nvPr/>
        </p:nvSpPr>
        <p:spPr bwMode="auto">
          <a:xfrm>
            <a:off x="457200" y="228600"/>
            <a:ext cx="8610600" cy="954088"/>
          </a:xfrm>
          <a:prstGeom prst="rect">
            <a:avLst/>
          </a:prstGeom>
          <a:noFill/>
          <a:ln w="9525">
            <a:noFill/>
            <a:miter lim="800000"/>
            <a:headEnd/>
            <a:tailEnd/>
          </a:ln>
        </p:spPr>
        <p:txBody>
          <a:bodyPr>
            <a:spAutoFit/>
          </a:bodyPr>
          <a:lstStyle/>
          <a:p>
            <a:r>
              <a:rPr lang="en-US" sz="2800">
                <a:latin typeface="Rockwell Extra Bold" pitchFamily="18" charset="0"/>
              </a:rPr>
              <a:t>The Algorithm</a:t>
            </a:r>
          </a:p>
          <a:p>
            <a:r>
              <a:rPr lang="en-US" sz="2800" i="1">
                <a:latin typeface="Brush Script Std" pitchFamily="50" charset="0"/>
              </a:rPr>
              <a:t>				“First-reaction” Method</a:t>
            </a:r>
          </a:p>
        </p:txBody>
      </p:sp>
      <p:sp>
        <p:nvSpPr>
          <p:cNvPr id="25603" name="TextBox 29"/>
          <p:cNvSpPr txBox="1">
            <a:spLocks noChangeArrowheads="1"/>
          </p:cNvSpPr>
          <p:nvPr/>
        </p:nvSpPr>
        <p:spPr bwMode="auto">
          <a:xfrm>
            <a:off x="1143000" y="1619250"/>
            <a:ext cx="7391400" cy="4400550"/>
          </a:xfrm>
          <a:prstGeom prst="rect">
            <a:avLst/>
          </a:prstGeom>
          <a:noFill/>
          <a:ln w="9525">
            <a:noFill/>
            <a:miter lim="800000"/>
            <a:headEnd/>
            <a:tailEnd/>
          </a:ln>
        </p:spPr>
        <p:txBody>
          <a:bodyPr>
            <a:spAutoFit/>
          </a:bodyPr>
          <a:lstStyle/>
          <a:p>
            <a:pPr marL="457200" indent="-457200">
              <a:buFont typeface="Calibri" pitchFamily="34" charset="0"/>
              <a:buAutoNum type="arabicPeriod"/>
            </a:pPr>
            <a:r>
              <a:rPr lang="en-US" sz="2800">
                <a:latin typeface="Calibri" pitchFamily="34" charset="0"/>
              </a:rPr>
              <a:t>Choose a random Reaction to do next, but choose it based on the probability that it will occur, and that’s related to the mass-action kinetics rate of the reaction</a:t>
            </a:r>
          </a:p>
          <a:p>
            <a:pPr marL="457200" indent="-457200">
              <a:buFont typeface="Calibri" pitchFamily="34" charset="0"/>
              <a:buAutoNum type="arabicPeriod"/>
            </a:pPr>
            <a:r>
              <a:rPr lang="en-US" sz="2800">
                <a:latin typeface="Calibri" pitchFamily="34" charset="0"/>
              </a:rPr>
              <a:t>Choose the random time interval at which this next reaction will occur</a:t>
            </a:r>
          </a:p>
          <a:p>
            <a:pPr marL="457200" indent="-457200">
              <a:buFont typeface="Calibri" pitchFamily="34" charset="0"/>
              <a:buAutoNum type="arabicPeriod"/>
            </a:pPr>
            <a:r>
              <a:rPr lang="en-US" sz="2800">
                <a:latin typeface="Calibri" pitchFamily="34" charset="0"/>
              </a:rPr>
              <a:t>Update the time and number of molecules for each Specie that participated in the Reaction</a:t>
            </a:r>
          </a:p>
          <a:p>
            <a:pPr marL="457200" indent="-457200">
              <a:buFont typeface="Calibri" pitchFamily="34" charset="0"/>
              <a:buAutoNum type="arabicPeriod"/>
            </a:pPr>
            <a:r>
              <a:rPr lang="en-US" sz="2800">
                <a:latin typeface="Calibri" pitchFamily="34" charset="0"/>
              </a:rPr>
              <a:t>Keep iterating this until some end time is reached</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How to set up a stochastic simulation</a:t>
            </a:r>
            <a:endParaRPr lang="en-US" sz="2800" i="1">
              <a:latin typeface="Rockwell Extra Bold" pitchFamily="18" charset="0"/>
            </a:endParaRPr>
          </a:p>
        </p:txBody>
      </p:sp>
      <p:sp>
        <p:nvSpPr>
          <p:cNvPr id="27651" name="TextBox 7"/>
          <p:cNvSpPr txBox="1">
            <a:spLocks noChangeArrowheads="1"/>
          </p:cNvSpPr>
          <p:nvPr/>
        </p:nvSpPr>
        <p:spPr bwMode="auto">
          <a:xfrm>
            <a:off x="1066800" y="1143000"/>
            <a:ext cx="7391400" cy="1816100"/>
          </a:xfrm>
          <a:prstGeom prst="rect">
            <a:avLst/>
          </a:prstGeom>
          <a:noFill/>
          <a:ln w="9525">
            <a:noFill/>
            <a:miter lim="800000"/>
            <a:headEnd/>
            <a:tailEnd/>
          </a:ln>
        </p:spPr>
        <p:txBody>
          <a:bodyPr>
            <a:spAutoFit/>
          </a:bodyPr>
          <a:lstStyle/>
          <a:p>
            <a:pPr marL="457200" indent="-457200">
              <a:buFont typeface="Wingdings" pitchFamily="2" charset="2"/>
              <a:buChar char="§"/>
            </a:pPr>
            <a:r>
              <a:rPr lang="en-US" sz="2800">
                <a:latin typeface="Calibri" pitchFamily="34" charset="0"/>
              </a:rPr>
              <a:t>Write out chemical reactions describing the system in its most granular form</a:t>
            </a:r>
          </a:p>
          <a:p>
            <a:pPr marL="457200" indent="-457200">
              <a:buFont typeface="Wingdings" pitchFamily="2" charset="2"/>
              <a:buChar char="§"/>
            </a:pPr>
            <a:r>
              <a:rPr lang="en-US" sz="2800">
                <a:latin typeface="Calibri" pitchFamily="34" charset="0"/>
              </a:rPr>
              <a:t>For reversible reactions, the forward and reverse reactions are two distinct Reactions</a:t>
            </a:r>
          </a:p>
        </p:txBody>
      </p:sp>
      <p:sp>
        <p:nvSpPr>
          <p:cNvPr id="27652" name="TextBox 8"/>
          <p:cNvSpPr txBox="1">
            <a:spLocks noChangeArrowheads="1"/>
          </p:cNvSpPr>
          <p:nvPr/>
        </p:nvSpPr>
        <p:spPr bwMode="auto">
          <a:xfrm>
            <a:off x="1295400" y="3276600"/>
            <a:ext cx="1066800" cy="1200150"/>
          </a:xfrm>
          <a:prstGeom prst="rect">
            <a:avLst/>
          </a:prstGeom>
          <a:noFill/>
          <a:ln w="9525">
            <a:noFill/>
            <a:miter lim="800000"/>
            <a:headEnd/>
            <a:tailEnd/>
          </a:ln>
        </p:spPr>
        <p:txBody>
          <a:bodyPr>
            <a:spAutoFit/>
          </a:bodyPr>
          <a:lstStyle/>
          <a:p>
            <a:r>
              <a:rPr lang="en-US" sz="7200">
                <a:latin typeface="Calibri" pitchFamily="34" charset="0"/>
              </a:rPr>
              <a:t>E</a:t>
            </a:r>
          </a:p>
        </p:txBody>
      </p:sp>
      <p:sp>
        <p:nvSpPr>
          <p:cNvPr id="27653" name="TextBox 9"/>
          <p:cNvSpPr txBox="1">
            <a:spLocks noChangeArrowheads="1"/>
          </p:cNvSpPr>
          <p:nvPr/>
        </p:nvSpPr>
        <p:spPr bwMode="auto">
          <a:xfrm>
            <a:off x="3048000" y="3276600"/>
            <a:ext cx="1066800" cy="1200150"/>
          </a:xfrm>
          <a:prstGeom prst="rect">
            <a:avLst/>
          </a:prstGeom>
          <a:noFill/>
          <a:ln w="9525">
            <a:noFill/>
            <a:miter lim="800000"/>
            <a:headEnd/>
            <a:tailEnd/>
          </a:ln>
        </p:spPr>
        <p:txBody>
          <a:bodyPr>
            <a:spAutoFit/>
          </a:bodyPr>
          <a:lstStyle/>
          <a:p>
            <a:r>
              <a:rPr lang="en-US" sz="7200">
                <a:latin typeface="Calibri" pitchFamily="34" charset="0"/>
              </a:rPr>
              <a:t>S</a:t>
            </a:r>
          </a:p>
        </p:txBody>
      </p:sp>
      <p:sp>
        <p:nvSpPr>
          <p:cNvPr id="27654" name="TextBox 12"/>
          <p:cNvSpPr txBox="1">
            <a:spLocks noChangeArrowheads="1"/>
          </p:cNvSpPr>
          <p:nvPr/>
        </p:nvSpPr>
        <p:spPr bwMode="auto">
          <a:xfrm>
            <a:off x="6096000" y="3276600"/>
            <a:ext cx="1066800" cy="1200150"/>
          </a:xfrm>
          <a:prstGeom prst="rect">
            <a:avLst/>
          </a:prstGeom>
          <a:noFill/>
          <a:ln w="9525">
            <a:noFill/>
            <a:miter lim="800000"/>
            <a:headEnd/>
            <a:tailEnd/>
          </a:ln>
        </p:spPr>
        <p:txBody>
          <a:bodyPr>
            <a:spAutoFit/>
          </a:bodyPr>
          <a:lstStyle/>
          <a:p>
            <a:r>
              <a:rPr lang="en-US" sz="7200">
                <a:latin typeface="Calibri" pitchFamily="34" charset="0"/>
              </a:rPr>
              <a:t>ES</a:t>
            </a:r>
          </a:p>
        </p:txBody>
      </p:sp>
      <p:cxnSp>
        <p:nvCxnSpPr>
          <p:cNvPr id="15" name="Straight Arrow Connector 14"/>
          <p:cNvCxnSpPr/>
          <p:nvPr/>
        </p:nvCxnSpPr>
        <p:spPr>
          <a:xfrm>
            <a:off x="4343400" y="388620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656" name="TextBox 15"/>
          <p:cNvSpPr txBox="1">
            <a:spLocks noChangeArrowheads="1"/>
          </p:cNvSpPr>
          <p:nvPr/>
        </p:nvSpPr>
        <p:spPr bwMode="auto">
          <a:xfrm>
            <a:off x="2133600" y="327660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
        <p:nvSpPr>
          <p:cNvPr id="27657" name="TextBox 16"/>
          <p:cNvSpPr txBox="1">
            <a:spLocks noChangeArrowheads="1"/>
          </p:cNvSpPr>
          <p:nvPr/>
        </p:nvSpPr>
        <p:spPr bwMode="auto">
          <a:xfrm>
            <a:off x="5410200" y="4419600"/>
            <a:ext cx="1066800" cy="1200150"/>
          </a:xfrm>
          <a:prstGeom prst="rect">
            <a:avLst/>
          </a:prstGeom>
          <a:noFill/>
          <a:ln w="9525">
            <a:noFill/>
            <a:miter lim="800000"/>
            <a:headEnd/>
            <a:tailEnd/>
          </a:ln>
        </p:spPr>
        <p:txBody>
          <a:bodyPr>
            <a:spAutoFit/>
          </a:bodyPr>
          <a:lstStyle/>
          <a:p>
            <a:r>
              <a:rPr lang="en-US" sz="7200">
                <a:latin typeface="Calibri" pitchFamily="34" charset="0"/>
              </a:rPr>
              <a:t>E</a:t>
            </a:r>
          </a:p>
        </p:txBody>
      </p:sp>
      <p:sp>
        <p:nvSpPr>
          <p:cNvPr id="27658" name="TextBox 17"/>
          <p:cNvSpPr txBox="1">
            <a:spLocks noChangeArrowheads="1"/>
          </p:cNvSpPr>
          <p:nvPr/>
        </p:nvSpPr>
        <p:spPr bwMode="auto">
          <a:xfrm>
            <a:off x="7162800" y="4419600"/>
            <a:ext cx="1066800" cy="1200150"/>
          </a:xfrm>
          <a:prstGeom prst="rect">
            <a:avLst/>
          </a:prstGeom>
          <a:noFill/>
          <a:ln w="9525">
            <a:noFill/>
            <a:miter lim="800000"/>
            <a:headEnd/>
            <a:tailEnd/>
          </a:ln>
        </p:spPr>
        <p:txBody>
          <a:bodyPr>
            <a:spAutoFit/>
          </a:bodyPr>
          <a:lstStyle/>
          <a:p>
            <a:r>
              <a:rPr lang="en-US" sz="7200">
                <a:latin typeface="Calibri" pitchFamily="34" charset="0"/>
              </a:rPr>
              <a:t>S</a:t>
            </a:r>
          </a:p>
        </p:txBody>
      </p:sp>
      <p:sp>
        <p:nvSpPr>
          <p:cNvPr id="27659" name="TextBox 18"/>
          <p:cNvSpPr txBox="1">
            <a:spLocks noChangeArrowheads="1"/>
          </p:cNvSpPr>
          <p:nvPr/>
        </p:nvSpPr>
        <p:spPr bwMode="auto">
          <a:xfrm>
            <a:off x="1905000" y="4419600"/>
            <a:ext cx="1066800" cy="1200150"/>
          </a:xfrm>
          <a:prstGeom prst="rect">
            <a:avLst/>
          </a:prstGeom>
          <a:noFill/>
          <a:ln w="9525">
            <a:noFill/>
            <a:miter lim="800000"/>
            <a:headEnd/>
            <a:tailEnd/>
          </a:ln>
        </p:spPr>
        <p:txBody>
          <a:bodyPr>
            <a:spAutoFit/>
          </a:bodyPr>
          <a:lstStyle/>
          <a:p>
            <a:r>
              <a:rPr lang="en-US" sz="7200">
                <a:latin typeface="Calibri" pitchFamily="34" charset="0"/>
              </a:rPr>
              <a:t>ES</a:t>
            </a:r>
          </a:p>
        </p:txBody>
      </p:sp>
      <p:cxnSp>
        <p:nvCxnSpPr>
          <p:cNvPr id="20" name="Straight Arrow Connector 19"/>
          <p:cNvCxnSpPr/>
          <p:nvPr/>
        </p:nvCxnSpPr>
        <p:spPr>
          <a:xfrm>
            <a:off x="3733800" y="502920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661" name="TextBox 20"/>
          <p:cNvSpPr txBox="1">
            <a:spLocks noChangeArrowheads="1"/>
          </p:cNvSpPr>
          <p:nvPr/>
        </p:nvSpPr>
        <p:spPr bwMode="auto">
          <a:xfrm>
            <a:off x="6248400" y="441960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
        <p:nvSpPr>
          <p:cNvPr id="27662" name="TextBox 21"/>
          <p:cNvSpPr txBox="1">
            <a:spLocks noChangeArrowheads="1"/>
          </p:cNvSpPr>
          <p:nvPr/>
        </p:nvSpPr>
        <p:spPr bwMode="auto">
          <a:xfrm>
            <a:off x="5410200" y="5581650"/>
            <a:ext cx="1066800" cy="1200150"/>
          </a:xfrm>
          <a:prstGeom prst="rect">
            <a:avLst/>
          </a:prstGeom>
          <a:noFill/>
          <a:ln w="9525">
            <a:noFill/>
            <a:miter lim="800000"/>
            <a:headEnd/>
            <a:tailEnd/>
          </a:ln>
        </p:spPr>
        <p:txBody>
          <a:bodyPr>
            <a:spAutoFit/>
          </a:bodyPr>
          <a:lstStyle/>
          <a:p>
            <a:r>
              <a:rPr lang="en-US" sz="7200">
                <a:latin typeface="Calibri" pitchFamily="34" charset="0"/>
              </a:rPr>
              <a:t>E</a:t>
            </a:r>
          </a:p>
        </p:txBody>
      </p:sp>
      <p:sp>
        <p:nvSpPr>
          <p:cNvPr id="27663" name="TextBox 22"/>
          <p:cNvSpPr txBox="1">
            <a:spLocks noChangeArrowheads="1"/>
          </p:cNvSpPr>
          <p:nvPr/>
        </p:nvSpPr>
        <p:spPr bwMode="auto">
          <a:xfrm>
            <a:off x="7162800" y="5581650"/>
            <a:ext cx="1066800" cy="1200150"/>
          </a:xfrm>
          <a:prstGeom prst="rect">
            <a:avLst/>
          </a:prstGeom>
          <a:noFill/>
          <a:ln w="9525">
            <a:noFill/>
            <a:miter lim="800000"/>
            <a:headEnd/>
            <a:tailEnd/>
          </a:ln>
        </p:spPr>
        <p:txBody>
          <a:bodyPr>
            <a:spAutoFit/>
          </a:bodyPr>
          <a:lstStyle/>
          <a:p>
            <a:r>
              <a:rPr lang="en-US" sz="7200">
                <a:latin typeface="Calibri" pitchFamily="34" charset="0"/>
              </a:rPr>
              <a:t>P</a:t>
            </a:r>
          </a:p>
        </p:txBody>
      </p:sp>
      <p:sp>
        <p:nvSpPr>
          <p:cNvPr id="27664" name="TextBox 23"/>
          <p:cNvSpPr txBox="1">
            <a:spLocks noChangeArrowheads="1"/>
          </p:cNvSpPr>
          <p:nvPr/>
        </p:nvSpPr>
        <p:spPr bwMode="auto">
          <a:xfrm>
            <a:off x="1905000" y="5581650"/>
            <a:ext cx="1066800" cy="1200150"/>
          </a:xfrm>
          <a:prstGeom prst="rect">
            <a:avLst/>
          </a:prstGeom>
          <a:noFill/>
          <a:ln w="9525">
            <a:noFill/>
            <a:miter lim="800000"/>
            <a:headEnd/>
            <a:tailEnd/>
          </a:ln>
        </p:spPr>
        <p:txBody>
          <a:bodyPr>
            <a:spAutoFit/>
          </a:bodyPr>
          <a:lstStyle/>
          <a:p>
            <a:r>
              <a:rPr lang="en-US" sz="7200">
                <a:latin typeface="Calibri" pitchFamily="34" charset="0"/>
              </a:rPr>
              <a:t>ES</a:t>
            </a:r>
          </a:p>
        </p:txBody>
      </p:sp>
      <p:cxnSp>
        <p:nvCxnSpPr>
          <p:cNvPr id="25" name="Straight Arrow Connector 24"/>
          <p:cNvCxnSpPr/>
          <p:nvPr/>
        </p:nvCxnSpPr>
        <p:spPr>
          <a:xfrm>
            <a:off x="3733800" y="619125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666" name="TextBox 25"/>
          <p:cNvSpPr txBox="1">
            <a:spLocks noChangeArrowheads="1"/>
          </p:cNvSpPr>
          <p:nvPr/>
        </p:nvSpPr>
        <p:spPr bwMode="auto">
          <a:xfrm>
            <a:off x="6248400" y="558165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Tree>
    <p:extLst>
      <p:ext uri="{BB962C8B-B14F-4D97-AF65-F5344CB8AC3E}">
        <p14:creationId xmlns:p14="http://schemas.microsoft.com/office/powerpoint/2010/main" val="86045680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Java implementation of Gillespie</a:t>
            </a:r>
            <a:endParaRPr lang="en-US" sz="2800" i="1">
              <a:latin typeface="Rockwell Extra Bold" pitchFamily="18" charset="0"/>
            </a:endParaRPr>
          </a:p>
        </p:txBody>
      </p:sp>
      <p:sp>
        <p:nvSpPr>
          <p:cNvPr id="26627" name="Rectangle 9"/>
          <p:cNvSpPr>
            <a:spLocks noChangeArrowheads="1"/>
          </p:cNvSpPr>
          <p:nvPr/>
        </p:nvSpPr>
        <p:spPr bwMode="auto">
          <a:xfrm>
            <a:off x="609600" y="838200"/>
            <a:ext cx="8001000" cy="1323975"/>
          </a:xfrm>
          <a:prstGeom prst="rect">
            <a:avLst/>
          </a:prstGeom>
          <a:noFill/>
          <a:ln w="9525">
            <a:noFill/>
            <a:miter lim="800000"/>
            <a:headEnd/>
            <a:tailEnd/>
          </a:ln>
        </p:spPr>
        <p:txBody>
          <a:bodyPr>
            <a:spAutoFit/>
          </a:bodyPr>
          <a:lstStyle/>
          <a:p>
            <a:pPr marL="457200" indent="-457200">
              <a:buFont typeface="Wingdings" pitchFamily="2" charset="2"/>
              <a:buChar char="§"/>
            </a:pPr>
            <a:r>
              <a:rPr lang="en-US" sz="2000">
                <a:solidFill>
                  <a:srgbClr val="262626"/>
                </a:solidFill>
                <a:latin typeface="Calibri" pitchFamily="34" charset="0"/>
              </a:rPr>
              <a:t>The original implementation (in the paper) is in Fortran</a:t>
            </a:r>
          </a:p>
          <a:p>
            <a:pPr marL="457200" indent="-457200">
              <a:buFont typeface="Wingdings" pitchFamily="2" charset="2"/>
              <a:buChar char="§"/>
            </a:pPr>
            <a:r>
              <a:rPr lang="en-US" sz="2000">
                <a:solidFill>
                  <a:srgbClr val="262626"/>
                </a:solidFill>
                <a:latin typeface="Calibri" pitchFamily="34" charset="0"/>
              </a:rPr>
              <a:t>You can directly translate that into Java, but you’ll find it helpful to take advantage of a more object-oriented reinterpretation</a:t>
            </a:r>
          </a:p>
          <a:p>
            <a:pPr marL="457200" indent="-457200">
              <a:buFont typeface="Wingdings" pitchFamily="2" charset="2"/>
              <a:buChar char="§"/>
            </a:pPr>
            <a:r>
              <a:rPr lang="en-US" sz="2000">
                <a:solidFill>
                  <a:srgbClr val="262626"/>
                </a:solidFill>
                <a:latin typeface="Calibri" pitchFamily="34" charset="0"/>
              </a:rPr>
              <a:t>The Gillespie algorithm has been split into 3 Classes</a:t>
            </a:r>
          </a:p>
        </p:txBody>
      </p:sp>
      <p:sp>
        <p:nvSpPr>
          <p:cNvPr id="7" name="TextBox 6"/>
          <p:cNvSpPr txBox="1"/>
          <p:nvPr/>
        </p:nvSpPr>
        <p:spPr>
          <a:xfrm>
            <a:off x="1295400" y="2362200"/>
            <a:ext cx="7467600" cy="4094163"/>
          </a:xfrm>
          <a:prstGeom prst="rect">
            <a:avLst/>
          </a:prstGeom>
          <a:noFill/>
        </p:spPr>
        <p:txBody>
          <a:bodyPr>
            <a:spAutoFit/>
          </a:bodyPr>
          <a:lstStyle/>
          <a:p>
            <a:pPr fontAlgn="auto">
              <a:spcBef>
                <a:spcPts val="0"/>
              </a:spcBef>
              <a:spcAft>
                <a:spcPts val="0"/>
              </a:spcAft>
              <a:defRPr/>
            </a:pPr>
            <a:r>
              <a:rPr lang="en-US" sz="2000" dirty="0">
                <a:solidFill>
                  <a:schemeClr val="tx2">
                    <a:lumMod val="60000"/>
                    <a:lumOff val="40000"/>
                  </a:schemeClr>
                </a:solidFill>
                <a:latin typeface="+mn-lt"/>
                <a:cs typeface="+mn-cs"/>
              </a:rPr>
              <a:t>Chain</a:t>
            </a:r>
            <a:r>
              <a:rPr lang="en-US" sz="2000" dirty="0">
                <a:latin typeface="+mn-lt"/>
                <a:cs typeface="+mn-cs"/>
              </a:rPr>
              <a:t>   -   This is the class that represents the events happening in one cell.  It is the simulated unit of the algorithm.  It’s what you call “run” on.  One instance of a Chain corresponds to one trajectory through one cell’s life history from time zero to the end time</a:t>
            </a:r>
          </a:p>
          <a:p>
            <a:pPr fontAlgn="auto">
              <a:spcBef>
                <a:spcPts val="0"/>
              </a:spcBef>
              <a:spcAft>
                <a:spcPts val="0"/>
              </a:spcAft>
              <a:defRPr/>
            </a:pPr>
            <a:endParaRPr lang="en-US" sz="2000" dirty="0">
              <a:latin typeface="+mn-lt"/>
              <a:cs typeface="+mn-cs"/>
            </a:endParaRPr>
          </a:p>
          <a:p>
            <a:pPr fontAlgn="auto">
              <a:spcBef>
                <a:spcPts val="0"/>
              </a:spcBef>
              <a:spcAft>
                <a:spcPts val="0"/>
              </a:spcAft>
              <a:defRPr/>
            </a:pPr>
            <a:r>
              <a:rPr lang="en-US" sz="2000" dirty="0">
                <a:solidFill>
                  <a:schemeClr val="tx2">
                    <a:lumMod val="60000"/>
                    <a:lumOff val="40000"/>
                  </a:schemeClr>
                </a:solidFill>
                <a:latin typeface="+mn-lt"/>
                <a:cs typeface="+mn-cs"/>
              </a:rPr>
              <a:t>Specie</a:t>
            </a:r>
            <a:r>
              <a:rPr lang="en-US" sz="2000" dirty="0">
                <a:latin typeface="+mn-lt"/>
                <a:cs typeface="+mn-cs"/>
              </a:rPr>
              <a:t>  -   Species belong to a Chain.  It corresponds to the population of one equivalent biochemical species within the one cell.  The Specie holds the history of events that happened to that population.</a:t>
            </a:r>
          </a:p>
          <a:p>
            <a:pPr fontAlgn="auto">
              <a:spcBef>
                <a:spcPts val="0"/>
              </a:spcBef>
              <a:spcAft>
                <a:spcPts val="0"/>
              </a:spcAft>
              <a:defRPr/>
            </a:pPr>
            <a:endParaRPr lang="en-US" sz="2000" dirty="0">
              <a:latin typeface="+mn-lt"/>
              <a:cs typeface="+mn-cs"/>
            </a:endParaRPr>
          </a:p>
          <a:p>
            <a:pPr fontAlgn="auto">
              <a:spcBef>
                <a:spcPts val="0"/>
              </a:spcBef>
              <a:spcAft>
                <a:spcPts val="0"/>
              </a:spcAft>
              <a:defRPr/>
            </a:pPr>
            <a:r>
              <a:rPr lang="en-US" sz="2000" dirty="0">
                <a:solidFill>
                  <a:schemeClr val="tx2">
                    <a:lumMod val="60000"/>
                    <a:lumOff val="40000"/>
                  </a:schemeClr>
                </a:solidFill>
                <a:latin typeface="+mn-lt"/>
                <a:cs typeface="+mn-cs"/>
              </a:rPr>
              <a:t>Reaction</a:t>
            </a:r>
            <a:r>
              <a:rPr lang="en-US" sz="2000" dirty="0">
                <a:latin typeface="+mn-lt"/>
                <a:cs typeface="+mn-cs"/>
              </a:rPr>
              <a:t> -  Something that can happen as an event within the Chain.  Reactions refer to specific Species.  They have 2 methods:  one to calculate the current rate, one to update the concentrations of the affected species.</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How to set up a stochastic simulation</a:t>
            </a:r>
            <a:endParaRPr lang="en-US" sz="2800" i="1">
              <a:latin typeface="Rockwell Extra Bold" pitchFamily="18" charset="0"/>
            </a:endParaRPr>
          </a:p>
        </p:txBody>
      </p:sp>
      <p:sp>
        <p:nvSpPr>
          <p:cNvPr id="27651" name="TextBox 7"/>
          <p:cNvSpPr txBox="1">
            <a:spLocks noChangeArrowheads="1"/>
          </p:cNvSpPr>
          <p:nvPr/>
        </p:nvSpPr>
        <p:spPr bwMode="auto">
          <a:xfrm>
            <a:off x="1066800" y="1143000"/>
            <a:ext cx="7391400" cy="1816100"/>
          </a:xfrm>
          <a:prstGeom prst="rect">
            <a:avLst/>
          </a:prstGeom>
          <a:noFill/>
          <a:ln w="9525">
            <a:noFill/>
            <a:miter lim="800000"/>
            <a:headEnd/>
            <a:tailEnd/>
          </a:ln>
        </p:spPr>
        <p:txBody>
          <a:bodyPr>
            <a:spAutoFit/>
          </a:bodyPr>
          <a:lstStyle/>
          <a:p>
            <a:pPr marL="457200" indent="-457200">
              <a:buFont typeface="Wingdings" pitchFamily="2" charset="2"/>
              <a:buChar char="§"/>
            </a:pPr>
            <a:r>
              <a:rPr lang="en-US" sz="2800">
                <a:latin typeface="Calibri" pitchFamily="34" charset="0"/>
              </a:rPr>
              <a:t>Write out chemical reactions describing the system in its most granular form</a:t>
            </a:r>
          </a:p>
          <a:p>
            <a:pPr marL="457200" indent="-457200">
              <a:buFont typeface="Wingdings" pitchFamily="2" charset="2"/>
              <a:buChar char="§"/>
            </a:pPr>
            <a:r>
              <a:rPr lang="en-US" sz="2800">
                <a:latin typeface="Calibri" pitchFamily="34" charset="0"/>
              </a:rPr>
              <a:t>For reversible reactions, the forward and reverse reactions are two distinct Reactions</a:t>
            </a:r>
          </a:p>
        </p:txBody>
      </p:sp>
      <p:sp>
        <p:nvSpPr>
          <p:cNvPr id="27652" name="TextBox 8"/>
          <p:cNvSpPr txBox="1">
            <a:spLocks noChangeArrowheads="1"/>
          </p:cNvSpPr>
          <p:nvPr/>
        </p:nvSpPr>
        <p:spPr bwMode="auto">
          <a:xfrm>
            <a:off x="1295400" y="3276600"/>
            <a:ext cx="1066800" cy="1200150"/>
          </a:xfrm>
          <a:prstGeom prst="rect">
            <a:avLst/>
          </a:prstGeom>
          <a:noFill/>
          <a:ln w="9525">
            <a:noFill/>
            <a:miter lim="800000"/>
            <a:headEnd/>
            <a:tailEnd/>
          </a:ln>
        </p:spPr>
        <p:txBody>
          <a:bodyPr>
            <a:spAutoFit/>
          </a:bodyPr>
          <a:lstStyle/>
          <a:p>
            <a:r>
              <a:rPr lang="en-US" sz="7200">
                <a:latin typeface="Calibri" pitchFamily="34" charset="0"/>
              </a:rPr>
              <a:t>E</a:t>
            </a:r>
          </a:p>
        </p:txBody>
      </p:sp>
      <p:sp>
        <p:nvSpPr>
          <p:cNvPr id="27653" name="TextBox 9"/>
          <p:cNvSpPr txBox="1">
            <a:spLocks noChangeArrowheads="1"/>
          </p:cNvSpPr>
          <p:nvPr/>
        </p:nvSpPr>
        <p:spPr bwMode="auto">
          <a:xfrm>
            <a:off x="3048000" y="3276600"/>
            <a:ext cx="1066800" cy="1200150"/>
          </a:xfrm>
          <a:prstGeom prst="rect">
            <a:avLst/>
          </a:prstGeom>
          <a:noFill/>
          <a:ln w="9525">
            <a:noFill/>
            <a:miter lim="800000"/>
            <a:headEnd/>
            <a:tailEnd/>
          </a:ln>
        </p:spPr>
        <p:txBody>
          <a:bodyPr>
            <a:spAutoFit/>
          </a:bodyPr>
          <a:lstStyle/>
          <a:p>
            <a:r>
              <a:rPr lang="en-US" sz="7200">
                <a:latin typeface="Calibri" pitchFamily="34" charset="0"/>
              </a:rPr>
              <a:t>S</a:t>
            </a:r>
          </a:p>
        </p:txBody>
      </p:sp>
      <p:sp>
        <p:nvSpPr>
          <p:cNvPr id="27654" name="TextBox 12"/>
          <p:cNvSpPr txBox="1">
            <a:spLocks noChangeArrowheads="1"/>
          </p:cNvSpPr>
          <p:nvPr/>
        </p:nvSpPr>
        <p:spPr bwMode="auto">
          <a:xfrm>
            <a:off x="6096000" y="3276600"/>
            <a:ext cx="1066800" cy="1200150"/>
          </a:xfrm>
          <a:prstGeom prst="rect">
            <a:avLst/>
          </a:prstGeom>
          <a:noFill/>
          <a:ln w="9525">
            <a:noFill/>
            <a:miter lim="800000"/>
            <a:headEnd/>
            <a:tailEnd/>
          </a:ln>
        </p:spPr>
        <p:txBody>
          <a:bodyPr>
            <a:spAutoFit/>
          </a:bodyPr>
          <a:lstStyle/>
          <a:p>
            <a:r>
              <a:rPr lang="en-US" sz="7200">
                <a:latin typeface="Calibri" pitchFamily="34" charset="0"/>
              </a:rPr>
              <a:t>ES</a:t>
            </a:r>
          </a:p>
        </p:txBody>
      </p:sp>
      <p:cxnSp>
        <p:nvCxnSpPr>
          <p:cNvPr id="15" name="Straight Arrow Connector 14"/>
          <p:cNvCxnSpPr/>
          <p:nvPr/>
        </p:nvCxnSpPr>
        <p:spPr>
          <a:xfrm>
            <a:off x="4343400" y="388620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656" name="TextBox 15"/>
          <p:cNvSpPr txBox="1">
            <a:spLocks noChangeArrowheads="1"/>
          </p:cNvSpPr>
          <p:nvPr/>
        </p:nvSpPr>
        <p:spPr bwMode="auto">
          <a:xfrm>
            <a:off x="2133600" y="327660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
        <p:nvSpPr>
          <p:cNvPr id="27657" name="TextBox 16"/>
          <p:cNvSpPr txBox="1">
            <a:spLocks noChangeArrowheads="1"/>
          </p:cNvSpPr>
          <p:nvPr/>
        </p:nvSpPr>
        <p:spPr bwMode="auto">
          <a:xfrm>
            <a:off x="5410200" y="4419600"/>
            <a:ext cx="1066800" cy="1200150"/>
          </a:xfrm>
          <a:prstGeom prst="rect">
            <a:avLst/>
          </a:prstGeom>
          <a:noFill/>
          <a:ln w="9525">
            <a:noFill/>
            <a:miter lim="800000"/>
            <a:headEnd/>
            <a:tailEnd/>
          </a:ln>
        </p:spPr>
        <p:txBody>
          <a:bodyPr>
            <a:spAutoFit/>
          </a:bodyPr>
          <a:lstStyle/>
          <a:p>
            <a:r>
              <a:rPr lang="en-US" sz="7200">
                <a:latin typeface="Calibri" pitchFamily="34" charset="0"/>
              </a:rPr>
              <a:t>E</a:t>
            </a:r>
          </a:p>
        </p:txBody>
      </p:sp>
      <p:sp>
        <p:nvSpPr>
          <p:cNvPr id="27658" name="TextBox 17"/>
          <p:cNvSpPr txBox="1">
            <a:spLocks noChangeArrowheads="1"/>
          </p:cNvSpPr>
          <p:nvPr/>
        </p:nvSpPr>
        <p:spPr bwMode="auto">
          <a:xfrm>
            <a:off x="7162800" y="4419600"/>
            <a:ext cx="1066800" cy="1200150"/>
          </a:xfrm>
          <a:prstGeom prst="rect">
            <a:avLst/>
          </a:prstGeom>
          <a:noFill/>
          <a:ln w="9525">
            <a:noFill/>
            <a:miter lim="800000"/>
            <a:headEnd/>
            <a:tailEnd/>
          </a:ln>
        </p:spPr>
        <p:txBody>
          <a:bodyPr>
            <a:spAutoFit/>
          </a:bodyPr>
          <a:lstStyle/>
          <a:p>
            <a:r>
              <a:rPr lang="en-US" sz="7200">
                <a:latin typeface="Calibri" pitchFamily="34" charset="0"/>
              </a:rPr>
              <a:t>S</a:t>
            </a:r>
          </a:p>
        </p:txBody>
      </p:sp>
      <p:sp>
        <p:nvSpPr>
          <p:cNvPr id="27659" name="TextBox 18"/>
          <p:cNvSpPr txBox="1">
            <a:spLocks noChangeArrowheads="1"/>
          </p:cNvSpPr>
          <p:nvPr/>
        </p:nvSpPr>
        <p:spPr bwMode="auto">
          <a:xfrm>
            <a:off x="1905000" y="4419600"/>
            <a:ext cx="1066800" cy="1200150"/>
          </a:xfrm>
          <a:prstGeom prst="rect">
            <a:avLst/>
          </a:prstGeom>
          <a:noFill/>
          <a:ln w="9525">
            <a:noFill/>
            <a:miter lim="800000"/>
            <a:headEnd/>
            <a:tailEnd/>
          </a:ln>
        </p:spPr>
        <p:txBody>
          <a:bodyPr>
            <a:spAutoFit/>
          </a:bodyPr>
          <a:lstStyle/>
          <a:p>
            <a:r>
              <a:rPr lang="en-US" sz="7200">
                <a:latin typeface="Calibri" pitchFamily="34" charset="0"/>
              </a:rPr>
              <a:t>ES</a:t>
            </a:r>
          </a:p>
        </p:txBody>
      </p:sp>
      <p:cxnSp>
        <p:nvCxnSpPr>
          <p:cNvPr id="20" name="Straight Arrow Connector 19"/>
          <p:cNvCxnSpPr/>
          <p:nvPr/>
        </p:nvCxnSpPr>
        <p:spPr>
          <a:xfrm>
            <a:off x="3733800" y="502920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661" name="TextBox 20"/>
          <p:cNvSpPr txBox="1">
            <a:spLocks noChangeArrowheads="1"/>
          </p:cNvSpPr>
          <p:nvPr/>
        </p:nvSpPr>
        <p:spPr bwMode="auto">
          <a:xfrm>
            <a:off x="6248400" y="441960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
        <p:nvSpPr>
          <p:cNvPr id="27662" name="TextBox 21"/>
          <p:cNvSpPr txBox="1">
            <a:spLocks noChangeArrowheads="1"/>
          </p:cNvSpPr>
          <p:nvPr/>
        </p:nvSpPr>
        <p:spPr bwMode="auto">
          <a:xfrm>
            <a:off x="5410200" y="5581650"/>
            <a:ext cx="1066800" cy="1200150"/>
          </a:xfrm>
          <a:prstGeom prst="rect">
            <a:avLst/>
          </a:prstGeom>
          <a:noFill/>
          <a:ln w="9525">
            <a:noFill/>
            <a:miter lim="800000"/>
            <a:headEnd/>
            <a:tailEnd/>
          </a:ln>
        </p:spPr>
        <p:txBody>
          <a:bodyPr>
            <a:spAutoFit/>
          </a:bodyPr>
          <a:lstStyle/>
          <a:p>
            <a:r>
              <a:rPr lang="en-US" sz="7200">
                <a:latin typeface="Calibri" pitchFamily="34" charset="0"/>
              </a:rPr>
              <a:t>E</a:t>
            </a:r>
          </a:p>
        </p:txBody>
      </p:sp>
      <p:sp>
        <p:nvSpPr>
          <p:cNvPr id="27663" name="TextBox 22"/>
          <p:cNvSpPr txBox="1">
            <a:spLocks noChangeArrowheads="1"/>
          </p:cNvSpPr>
          <p:nvPr/>
        </p:nvSpPr>
        <p:spPr bwMode="auto">
          <a:xfrm>
            <a:off x="7162800" y="5581650"/>
            <a:ext cx="1066800" cy="1200150"/>
          </a:xfrm>
          <a:prstGeom prst="rect">
            <a:avLst/>
          </a:prstGeom>
          <a:noFill/>
          <a:ln w="9525">
            <a:noFill/>
            <a:miter lim="800000"/>
            <a:headEnd/>
            <a:tailEnd/>
          </a:ln>
        </p:spPr>
        <p:txBody>
          <a:bodyPr>
            <a:spAutoFit/>
          </a:bodyPr>
          <a:lstStyle/>
          <a:p>
            <a:r>
              <a:rPr lang="en-US" sz="7200">
                <a:latin typeface="Calibri" pitchFamily="34" charset="0"/>
              </a:rPr>
              <a:t>P</a:t>
            </a:r>
          </a:p>
        </p:txBody>
      </p:sp>
      <p:sp>
        <p:nvSpPr>
          <p:cNvPr id="27664" name="TextBox 23"/>
          <p:cNvSpPr txBox="1">
            <a:spLocks noChangeArrowheads="1"/>
          </p:cNvSpPr>
          <p:nvPr/>
        </p:nvSpPr>
        <p:spPr bwMode="auto">
          <a:xfrm>
            <a:off x="1905000" y="5581650"/>
            <a:ext cx="1066800" cy="1200150"/>
          </a:xfrm>
          <a:prstGeom prst="rect">
            <a:avLst/>
          </a:prstGeom>
          <a:noFill/>
          <a:ln w="9525">
            <a:noFill/>
            <a:miter lim="800000"/>
            <a:headEnd/>
            <a:tailEnd/>
          </a:ln>
        </p:spPr>
        <p:txBody>
          <a:bodyPr>
            <a:spAutoFit/>
          </a:bodyPr>
          <a:lstStyle/>
          <a:p>
            <a:r>
              <a:rPr lang="en-US" sz="7200">
                <a:latin typeface="Calibri" pitchFamily="34" charset="0"/>
              </a:rPr>
              <a:t>ES</a:t>
            </a:r>
          </a:p>
        </p:txBody>
      </p:sp>
      <p:cxnSp>
        <p:nvCxnSpPr>
          <p:cNvPr id="25" name="Straight Arrow Connector 24"/>
          <p:cNvCxnSpPr/>
          <p:nvPr/>
        </p:nvCxnSpPr>
        <p:spPr>
          <a:xfrm>
            <a:off x="3733800" y="619125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666" name="TextBox 25"/>
          <p:cNvSpPr txBox="1">
            <a:spLocks noChangeArrowheads="1"/>
          </p:cNvSpPr>
          <p:nvPr/>
        </p:nvSpPr>
        <p:spPr bwMode="auto">
          <a:xfrm>
            <a:off x="6248400" y="558165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Identify all the Species</a:t>
            </a:r>
            <a:endParaRPr lang="en-US" sz="2800" i="1">
              <a:latin typeface="Rockwell Extra Bold" pitchFamily="18" charset="0"/>
            </a:endParaRPr>
          </a:p>
        </p:txBody>
      </p:sp>
      <p:sp>
        <p:nvSpPr>
          <p:cNvPr id="14" name="TextBox 13"/>
          <p:cNvSpPr txBox="1"/>
          <p:nvPr/>
        </p:nvSpPr>
        <p:spPr>
          <a:xfrm>
            <a:off x="1066800" y="1524000"/>
            <a:ext cx="1066800" cy="1200150"/>
          </a:xfrm>
          <a:prstGeom prst="rect">
            <a:avLst/>
          </a:prstGeom>
          <a:noFill/>
          <a:ln>
            <a:solidFill>
              <a:schemeClr val="accent5">
                <a:lumMod val="75000"/>
              </a:schemeClr>
            </a:solidFill>
          </a:ln>
        </p:spPr>
        <p:txBody>
          <a:bodyPr>
            <a:spAutoFit/>
          </a:bodyPr>
          <a:lstStyle/>
          <a:p>
            <a:pPr algn="ctr" fontAlgn="auto">
              <a:spcBef>
                <a:spcPts val="0"/>
              </a:spcBef>
              <a:spcAft>
                <a:spcPts val="0"/>
              </a:spcAft>
              <a:defRPr/>
            </a:pPr>
            <a:r>
              <a:rPr lang="en-US" sz="7200" dirty="0">
                <a:latin typeface="+mn-lt"/>
                <a:cs typeface="+mn-cs"/>
              </a:rPr>
              <a:t>E</a:t>
            </a:r>
          </a:p>
        </p:txBody>
      </p:sp>
      <p:sp>
        <p:nvSpPr>
          <p:cNvPr id="22" name="TextBox 21"/>
          <p:cNvSpPr txBox="1"/>
          <p:nvPr/>
        </p:nvSpPr>
        <p:spPr>
          <a:xfrm>
            <a:off x="3048000" y="1524000"/>
            <a:ext cx="1066800" cy="1200150"/>
          </a:xfrm>
          <a:prstGeom prst="rect">
            <a:avLst/>
          </a:prstGeom>
          <a:noFill/>
          <a:ln>
            <a:solidFill>
              <a:schemeClr val="accent5">
                <a:lumMod val="75000"/>
              </a:schemeClr>
            </a:solidFill>
          </a:ln>
        </p:spPr>
        <p:txBody>
          <a:bodyPr>
            <a:spAutoFit/>
          </a:bodyPr>
          <a:lstStyle/>
          <a:p>
            <a:pPr algn="ctr" fontAlgn="auto">
              <a:spcBef>
                <a:spcPts val="0"/>
              </a:spcBef>
              <a:spcAft>
                <a:spcPts val="0"/>
              </a:spcAft>
              <a:defRPr/>
            </a:pPr>
            <a:r>
              <a:rPr lang="en-US" sz="7200" dirty="0">
                <a:latin typeface="+mn-lt"/>
                <a:cs typeface="+mn-cs"/>
              </a:rPr>
              <a:t>S</a:t>
            </a:r>
          </a:p>
        </p:txBody>
      </p:sp>
      <p:sp>
        <p:nvSpPr>
          <p:cNvPr id="23" name="TextBox 22"/>
          <p:cNvSpPr txBox="1"/>
          <p:nvPr/>
        </p:nvSpPr>
        <p:spPr>
          <a:xfrm>
            <a:off x="6096000" y="1524000"/>
            <a:ext cx="1066800" cy="1200150"/>
          </a:xfrm>
          <a:prstGeom prst="rect">
            <a:avLst/>
          </a:prstGeom>
          <a:noFill/>
          <a:ln>
            <a:solidFill>
              <a:schemeClr val="accent5">
                <a:lumMod val="75000"/>
              </a:schemeClr>
            </a:solidFill>
          </a:ln>
        </p:spPr>
        <p:txBody>
          <a:bodyPr>
            <a:spAutoFit/>
          </a:bodyPr>
          <a:lstStyle/>
          <a:p>
            <a:pPr algn="ctr" fontAlgn="auto">
              <a:spcBef>
                <a:spcPts val="0"/>
              </a:spcBef>
              <a:spcAft>
                <a:spcPts val="0"/>
              </a:spcAft>
              <a:defRPr/>
            </a:pPr>
            <a:r>
              <a:rPr lang="en-US" sz="7200" dirty="0">
                <a:latin typeface="+mn-lt"/>
                <a:cs typeface="+mn-cs"/>
              </a:rPr>
              <a:t>ES</a:t>
            </a:r>
          </a:p>
        </p:txBody>
      </p:sp>
      <p:cxnSp>
        <p:nvCxnSpPr>
          <p:cNvPr id="24" name="Straight Arrow Connector 23"/>
          <p:cNvCxnSpPr/>
          <p:nvPr/>
        </p:nvCxnSpPr>
        <p:spPr>
          <a:xfrm>
            <a:off x="4343400" y="213360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679" name="TextBox 24"/>
          <p:cNvSpPr txBox="1">
            <a:spLocks noChangeArrowheads="1"/>
          </p:cNvSpPr>
          <p:nvPr/>
        </p:nvSpPr>
        <p:spPr bwMode="auto">
          <a:xfrm>
            <a:off x="2286000" y="152400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
        <p:nvSpPr>
          <p:cNvPr id="28680" name="TextBox 25"/>
          <p:cNvSpPr txBox="1">
            <a:spLocks noChangeArrowheads="1"/>
          </p:cNvSpPr>
          <p:nvPr/>
        </p:nvSpPr>
        <p:spPr bwMode="auto">
          <a:xfrm>
            <a:off x="5410200" y="2667000"/>
            <a:ext cx="1066800" cy="1200150"/>
          </a:xfrm>
          <a:prstGeom prst="rect">
            <a:avLst/>
          </a:prstGeom>
          <a:noFill/>
          <a:ln w="9525">
            <a:noFill/>
            <a:miter lim="800000"/>
            <a:headEnd/>
            <a:tailEnd/>
          </a:ln>
        </p:spPr>
        <p:txBody>
          <a:bodyPr>
            <a:spAutoFit/>
          </a:bodyPr>
          <a:lstStyle/>
          <a:p>
            <a:r>
              <a:rPr lang="en-US" sz="7200">
                <a:latin typeface="Calibri" pitchFamily="34" charset="0"/>
              </a:rPr>
              <a:t>E</a:t>
            </a:r>
          </a:p>
        </p:txBody>
      </p:sp>
      <p:sp>
        <p:nvSpPr>
          <p:cNvPr id="28681" name="TextBox 26"/>
          <p:cNvSpPr txBox="1">
            <a:spLocks noChangeArrowheads="1"/>
          </p:cNvSpPr>
          <p:nvPr/>
        </p:nvSpPr>
        <p:spPr bwMode="auto">
          <a:xfrm>
            <a:off x="7162800" y="2667000"/>
            <a:ext cx="1066800" cy="1200150"/>
          </a:xfrm>
          <a:prstGeom prst="rect">
            <a:avLst/>
          </a:prstGeom>
          <a:noFill/>
          <a:ln w="9525">
            <a:noFill/>
            <a:miter lim="800000"/>
            <a:headEnd/>
            <a:tailEnd/>
          </a:ln>
        </p:spPr>
        <p:txBody>
          <a:bodyPr>
            <a:spAutoFit/>
          </a:bodyPr>
          <a:lstStyle/>
          <a:p>
            <a:r>
              <a:rPr lang="en-US" sz="7200">
                <a:latin typeface="Calibri" pitchFamily="34" charset="0"/>
              </a:rPr>
              <a:t>S</a:t>
            </a:r>
          </a:p>
        </p:txBody>
      </p:sp>
      <p:sp>
        <p:nvSpPr>
          <p:cNvPr id="28682" name="TextBox 27"/>
          <p:cNvSpPr txBox="1">
            <a:spLocks noChangeArrowheads="1"/>
          </p:cNvSpPr>
          <p:nvPr/>
        </p:nvSpPr>
        <p:spPr bwMode="auto">
          <a:xfrm>
            <a:off x="1905000" y="2667000"/>
            <a:ext cx="1066800" cy="1200150"/>
          </a:xfrm>
          <a:prstGeom prst="rect">
            <a:avLst/>
          </a:prstGeom>
          <a:noFill/>
          <a:ln w="9525">
            <a:noFill/>
            <a:miter lim="800000"/>
            <a:headEnd/>
            <a:tailEnd/>
          </a:ln>
        </p:spPr>
        <p:txBody>
          <a:bodyPr>
            <a:spAutoFit/>
          </a:bodyPr>
          <a:lstStyle/>
          <a:p>
            <a:r>
              <a:rPr lang="en-US" sz="7200">
                <a:latin typeface="Calibri" pitchFamily="34" charset="0"/>
              </a:rPr>
              <a:t>ES</a:t>
            </a:r>
          </a:p>
        </p:txBody>
      </p:sp>
      <p:cxnSp>
        <p:nvCxnSpPr>
          <p:cNvPr id="29" name="Straight Arrow Connector 28"/>
          <p:cNvCxnSpPr/>
          <p:nvPr/>
        </p:nvCxnSpPr>
        <p:spPr>
          <a:xfrm>
            <a:off x="3733800" y="327660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684" name="TextBox 29"/>
          <p:cNvSpPr txBox="1">
            <a:spLocks noChangeArrowheads="1"/>
          </p:cNvSpPr>
          <p:nvPr/>
        </p:nvSpPr>
        <p:spPr bwMode="auto">
          <a:xfrm>
            <a:off x="6248400" y="266700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
        <p:nvSpPr>
          <p:cNvPr id="28685" name="TextBox 30"/>
          <p:cNvSpPr txBox="1">
            <a:spLocks noChangeArrowheads="1"/>
          </p:cNvSpPr>
          <p:nvPr/>
        </p:nvSpPr>
        <p:spPr bwMode="auto">
          <a:xfrm>
            <a:off x="5410200" y="3829050"/>
            <a:ext cx="1066800" cy="1200150"/>
          </a:xfrm>
          <a:prstGeom prst="rect">
            <a:avLst/>
          </a:prstGeom>
          <a:noFill/>
          <a:ln w="9525">
            <a:noFill/>
            <a:miter lim="800000"/>
            <a:headEnd/>
            <a:tailEnd/>
          </a:ln>
        </p:spPr>
        <p:txBody>
          <a:bodyPr>
            <a:spAutoFit/>
          </a:bodyPr>
          <a:lstStyle/>
          <a:p>
            <a:r>
              <a:rPr lang="en-US" sz="7200">
                <a:latin typeface="Calibri" pitchFamily="34" charset="0"/>
              </a:rPr>
              <a:t>E</a:t>
            </a:r>
          </a:p>
        </p:txBody>
      </p:sp>
      <p:sp>
        <p:nvSpPr>
          <p:cNvPr id="32" name="TextBox 31"/>
          <p:cNvSpPr txBox="1"/>
          <p:nvPr/>
        </p:nvSpPr>
        <p:spPr>
          <a:xfrm>
            <a:off x="7162800" y="3829050"/>
            <a:ext cx="1066800" cy="1200150"/>
          </a:xfrm>
          <a:prstGeom prst="rect">
            <a:avLst/>
          </a:prstGeom>
          <a:noFill/>
          <a:ln>
            <a:solidFill>
              <a:schemeClr val="accent5">
                <a:lumMod val="75000"/>
              </a:schemeClr>
            </a:solidFill>
          </a:ln>
        </p:spPr>
        <p:txBody>
          <a:bodyPr>
            <a:spAutoFit/>
          </a:bodyPr>
          <a:lstStyle/>
          <a:p>
            <a:pPr algn="ctr" fontAlgn="auto">
              <a:spcBef>
                <a:spcPts val="0"/>
              </a:spcBef>
              <a:spcAft>
                <a:spcPts val="0"/>
              </a:spcAft>
              <a:defRPr/>
            </a:pPr>
            <a:r>
              <a:rPr lang="en-US" sz="7200" dirty="0">
                <a:latin typeface="+mn-lt"/>
                <a:cs typeface="+mn-cs"/>
              </a:rPr>
              <a:t>P</a:t>
            </a:r>
          </a:p>
        </p:txBody>
      </p:sp>
      <p:sp>
        <p:nvSpPr>
          <p:cNvPr id="28687" name="TextBox 32"/>
          <p:cNvSpPr txBox="1">
            <a:spLocks noChangeArrowheads="1"/>
          </p:cNvSpPr>
          <p:nvPr/>
        </p:nvSpPr>
        <p:spPr bwMode="auto">
          <a:xfrm>
            <a:off x="1905000" y="3829050"/>
            <a:ext cx="1066800" cy="1200150"/>
          </a:xfrm>
          <a:prstGeom prst="rect">
            <a:avLst/>
          </a:prstGeom>
          <a:noFill/>
          <a:ln w="9525">
            <a:noFill/>
            <a:miter lim="800000"/>
            <a:headEnd/>
            <a:tailEnd/>
          </a:ln>
        </p:spPr>
        <p:txBody>
          <a:bodyPr>
            <a:spAutoFit/>
          </a:bodyPr>
          <a:lstStyle/>
          <a:p>
            <a:r>
              <a:rPr lang="en-US" sz="7200">
                <a:latin typeface="Calibri" pitchFamily="34" charset="0"/>
              </a:rPr>
              <a:t>ES</a:t>
            </a:r>
          </a:p>
        </p:txBody>
      </p:sp>
      <p:cxnSp>
        <p:nvCxnSpPr>
          <p:cNvPr id="34" name="Straight Arrow Connector 33"/>
          <p:cNvCxnSpPr/>
          <p:nvPr/>
        </p:nvCxnSpPr>
        <p:spPr>
          <a:xfrm>
            <a:off x="3733800" y="443865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689" name="TextBox 34"/>
          <p:cNvSpPr txBox="1">
            <a:spLocks noChangeArrowheads="1"/>
          </p:cNvSpPr>
          <p:nvPr/>
        </p:nvSpPr>
        <p:spPr bwMode="auto">
          <a:xfrm>
            <a:off x="6248400" y="382905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
        <p:nvSpPr>
          <p:cNvPr id="28690" name="TextBox 35"/>
          <p:cNvSpPr txBox="1">
            <a:spLocks noChangeArrowheads="1"/>
          </p:cNvSpPr>
          <p:nvPr/>
        </p:nvSpPr>
        <p:spPr bwMode="auto">
          <a:xfrm>
            <a:off x="1600200" y="5867400"/>
            <a:ext cx="6553200" cy="646113"/>
          </a:xfrm>
          <a:prstGeom prst="rect">
            <a:avLst/>
          </a:prstGeom>
          <a:noFill/>
          <a:ln w="9525">
            <a:noFill/>
            <a:miter lim="800000"/>
            <a:headEnd/>
            <a:tailEnd/>
          </a:ln>
        </p:spPr>
        <p:txBody>
          <a:bodyPr>
            <a:spAutoFit/>
          </a:bodyPr>
          <a:lstStyle/>
          <a:p>
            <a:r>
              <a:rPr lang="en-US" sz="3600">
                <a:latin typeface="Calibri" pitchFamily="34" charset="0"/>
              </a:rPr>
              <a:t>In this case there are 4 Species</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Coding it</a:t>
            </a:r>
            <a:endParaRPr lang="en-US" sz="2800" i="1">
              <a:latin typeface="Rockwell Extra Bold" pitchFamily="18" charset="0"/>
            </a:endParaRPr>
          </a:p>
        </p:txBody>
      </p:sp>
      <p:sp>
        <p:nvSpPr>
          <p:cNvPr id="29699" name="TextBox 18"/>
          <p:cNvSpPr txBox="1">
            <a:spLocks noChangeArrowheads="1"/>
          </p:cNvSpPr>
          <p:nvPr/>
        </p:nvSpPr>
        <p:spPr bwMode="auto">
          <a:xfrm>
            <a:off x="1066800" y="1143000"/>
            <a:ext cx="7391400" cy="954088"/>
          </a:xfrm>
          <a:prstGeom prst="rect">
            <a:avLst/>
          </a:prstGeom>
          <a:noFill/>
          <a:ln w="9525">
            <a:noFill/>
            <a:miter lim="800000"/>
            <a:headEnd/>
            <a:tailEnd/>
          </a:ln>
        </p:spPr>
        <p:txBody>
          <a:bodyPr>
            <a:spAutoFit/>
          </a:bodyPr>
          <a:lstStyle/>
          <a:p>
            <a:pPr marL="457200" indent="-457200">
              <a:buFont typeface="Wingdings" pitchFamily="2" charset="2"/>
              <a:buChar char="§"/>
            </a:pPr>
            <a:r>
              <a:rPr lang="en-US" sz="2800">
                <a:latin typeface="Calibri" pitchFamily="34" charset="0"/>
              </a:rPr>
              <a:t>Create a Chain object.  The argument passed to the constructor is the end time:</a:t>
            </a:r>
          </a:p>
        </p:txBody>
      </p:sp>
      <p:sp>
        <p:nvSpPr>
          <p:cNvPr id="29700" name="Rectangle 19"/>
          <p:cNvSpPr>
            <a:spLocks noChangeArrowheads="1"/>
          </p:cNvSpPr>
          <p:nvPr/>
        </p:nvSpPr>
        <p:spPr bwMode="auto">
          <a:xfrm>
            <a:off x="2133600" y="2144713"/>
            <a:ext cx="4733925" cy="369887"/>
          </a:xfrm>
          <a:prstGeom prst="rect">
            <a:avLst/>
          </a:prstGeom>
          <a:noFill/>
          <a:ln w="9525">
            <a:noFill/>
            <a:miter lim="800000"/>
            <a:headEnd/>
            <a:tailEnd/>
          </a:ln>
        </p:spPr>
        <p:txBody>
          <a:bodyPr wrap="none">
            <a:spAutoFit/>
          </a:bodyPr>
          <a:lstStyle/>
          <a:p>
            <a:r>
              <a:rPr lang="en-US">
                <a:latin typeface="Courier New" pitchFamily="49" charset="0"/>
                <a:cs typeface="Courier New" pitchFamily="49" charset="0"/>
              </a:rPr>
              <a:t>Chain chain = new Chain(1200000);</a:t>
            </a:r>
          </a:p>
        </p:txBody>
      </p:sp>
      <p:sp>
        <p:nvSpPr>
          <p:cNvPr id="29701" name="TextBox 20"/>
          <p:cNvSpPr txBox="1">
            <a:spLocks noChangeArrowheads="1"/>
          </p:cNvSpPr>
          <p:nvPr/>
        </p:nvSpPr>
        <p:spPr bwMode="auto">
          <a:xfrm>
            <a:off x="1066800" y="3008313"/>
            <a:ext cx="7391400" cy="1384300"/>
          </a:xfrm>
          <a:prstGeom prst="rect">
            <a:avLst/>
          </a:prstGeom>
          <a:noFill/>
          <a:ln w="9525">
            <a:noFill/>
            <a:miter lim="800000"/>
            <a:headEnd/>
            <a:tailEnd/>
          </a:ln>
        </p:spPr>
        <p:txBody>
          <a:bodyPr>
            <a:spAutoFit/>
          </a:bodyPr>
          <a:lstStyle/>
          <a:p>
            <a:pPr marL="457200" indent="-457200">
              <a:buFont typeface="Wingdings" pitchFamily="2" charset="2"/>
              <a:buChar char="§"/>
            </a:pPr>
            <a:r>
              <a:rPr lang="en-US" sz="2800">
                <a:latin typeface="Calibri" pitchFamily="34" charset="0"/>
              </a:rPr>
              <a:t>Create Specie objects.  The argument passed to the constructor is the Chain, its initial number of molecules, and a name</a:t>
            </a:r>
          </a:p>
        </p:txBody>
      </p:sp>
      <p:sp>
        <p:nvSpPr>
          <p:cNvPr id="29702" name="Rectangle 36"/>
          <p:cNvSpPr>
            <a:spLocks noChangeArrowheads="1"/>
          </p:cNvSpPr>
          <p:nvPr/>
        </p:nvSpPr>
        <p:spPr bwMode="auto">
          <a:xfrm>
            <a:off x="1219200" y="4438650"/>
            <a:ext cx="8610600" cy="1200150"/>
          </a:xfrm>
          <a:prstGeom prst="rect">
            <a:avLst/>
          </a:prstGeom>
          <a:noFill/>
          <a:ln w="9525">
            <a:noFill/>
            <a:miter lim="800000"/>
            <a:headEnd/>
            <a:tailEnd/>
          </a:ln>
        </p:spPr>
        <p:txBody>
          <a:bodyPr>
            <a:spAutoFit/>
          </a:bodyPr>
          <a:lstStyle/>
          <a:p>
            <a:r>
              <a:rPr lang="en-US">
                <a:latin typeface="Courier New" pitchFamily="49" charset="0"/>
                <a:cs typeface="Courier New" pitchFamily="49" charset="0"/>
              </a:rPr>
              <a:t>final Specie Enzyme = new Specie(chain, 100, "E");</a:t>
            </a:r>
          </a:p>
          <a:p>
            <a:r>
              <a:rPr lang="en-US">
                <a:latin typeface="Courier New" pitchFamily="49" charset="0"/>
                <a:cs typeface="Courier New" pitchFamily="49" charset="0"/>
              </a:rPr>
              <a:t>final Specie ESComplex = new Specie(chain, 0, "ES");</a:t>
            </a:r>
          </a:p>
          <a:p>
            <a:r>
              <a:rPr lang="en-US">
                <a:latin typeface="Courier New" pitchFamily="49" charset="0"/>
                <a:cs typeface="Courier New" pitchFamily="49" charset="0"/>
              </a:rPr>
              <a:t>final Specie Substrate = new Specie(chain, 1000, "S");</a:t>
            </a:r>
          </a:p>
          <a:p>
            <a:r>
              <a:rPr lang="en-US">
                <a:latin typeface="Courier New" pitchFamily="49" charset="0"/>
                <a:cs typeface="Courier New" pitchFamily="49" charset="0"/>
              </a:rPr>
              <a:t>final Specie Product = new Specie(chain, 0, "P");</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Coding it</a:t>
            </a:r>
            <a:endParaRPr lang="en-US" sz="2800" i="1">
              <a:latin typeface="Rockwell Extra Bold" pitchFamily="18" charset="0"/>
            </a:endParaRPr>
          </a:p>
        </p:txBody>
      </p:sp>
      <p:sp>
        <p:nvSpPr>
          <p:cNvPr id="30723" name="TextBox 18"/>
          <p:cNvSpPr txBox="1">
            <a:spLocks noChangeArrowheads="1"/>
          </p:cNvSpPr>
          <p:nvPr/>
        </p:nvSpPr>
        <p:spPr bwMode="auto">
          <a:xfrm>
            <a:off x="1066800" y="2057400"/>
            <a:ext cx="7391400" cy="1384300"/>
          </a:xfrm>
          <a:prstGeom prst="rect">
            <a:avLst/>
          </a:prstGeom>
          <a:noFill/>
          <a:ln w="9525">
            <a:noFill/>
            <a:miter lim="800000"/>
            <a:headEnd/>
            <a:tailEnd/>
          </a:ln>
        </p:spPr>
        <p:txBody>
          <a:bodyPr>
            <a:spAutoFit/>
          </a:bodyPr>
          <a:lstStyle/>
          <a:p>
            <a:pPr marL="457200" indent="-457200">
              <a:buFont typeface="Wingdings" pitchFamily="2" charset="2"/>
              <a:buChar char="§"/>
            </a:pPr>
            <a:r>
              <a:rPr lang="en-US" sz="2800" dirty="0">
                <a:latin typeface="Calibri" pitchFamily="34" charset="0"/>
              </a:rPr>
              <a:t>Create a Reaction Array.  Basically, you’re creating </a:t>
            </a:r>
            <a:r>
              <a:rPr lang="en-US" sz="2800" dirty="0" smtClean="0">
                <a:latin typeface="Calibri" pitchFamily="34" charset="0"/>
              </a:rPr>
              <a:t>a list </a:t>
            </a:r>
            <a:r>
              <a:rPr lang="en-US" sz="2800" dirty="0">
                <a:latin typeface="Calibri" pitchFamily="34" charset="0"/>
              </a:rPr>
              <a:t>of Reactions.  Here you are telling it that 3 reactions are coming.</a:t>
            </a:r>
          </a:p>
        </p:txBody>
      </p:sp>
      <p:sp>
        <p:nvSpPr>
          <p:cNvPr id="30724" name="Rectangle 19"/>
          <p:cNvSpPr>
            <a:spLocks noChangeArrowheads="1"/>
          </p:cNvSpPr>
          <p:nvPr/>
        </p:nvSpPr>
        <p:spPr bwMode="auto">
          <a:xfrm>
            <a:off x="1981200" y="3592513"/>
            <a:ext cx="5561013" cy="369887"/>
          </a:xfrm>
          <a:prstGeom prst="rect">
            <a:avLst/>
          </a:prstGeom>
          <a:noFill/>
          <a:ln w="9525">
            <a:noFill/>
            <a:miter lim="800000"/>
            <a:headEnd/>
            <a:tailEnd/>
          </a:ln>
        </p:spPr>
        <p:txBody>
          <a:bodyPr wrap="none">
            <a:spAutoFit/>
          </a:bodyPr>
          <a:lstStyle/>
          <a:p>
            <a:r>
              <a:rPr lang="en-US">
                <a:latin typeface="Courier New" pitchFamily="49" charset="0"/>
                <a:cs typeface="Courier New" pitchFamily="49" charset="0"/>
              </a:rPr>
              <a:t>Reaction[] reactions = new Reaction[3];</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Coding it</a:t>
            </a:r>
            <a:endParaRPr lang="en-US" sz="2800" i="1">
              <a:latin typeface="Rockwell Extra Bold" pitchFamily="18" charset="0"/>
            </a:endParaRPr>
          </a:p>
        </p:txBody>
      </p:sp>
      <p:sp>
        <p:nvSpPr>
          <p:cNvPr id="31747" name="TextBox 6"/>
          <p:cNvSpPr txBox="1">
            <a:spLocks noChangeArrowheads="1"/>
          </p:cNvSpPr>
          <p:nvPr/>
        </p:nvSpPr>
        <p:spPr bwMode="auto">
          <a:xfrm>
            <a:off x="1066800" y="990600"/>
            <a:ext cx="7391400" cy="1200150"/>
          </a:xfrm>
          <a:prstGeom prst="rect">
            <a:avLst/>
          </a:prstGeom>
          <a:noFill/>
          <a:ln w="9525">
            <a:noFill/>
            <a:miter lim="800000"/>
            <a:headEnd/>
            <a:tailEnd/>
          </a:ln>
        </p:spPr>
        <p:txBody>
          <a:bodyPr>
            <a:spAutoFit/>
          </a:bodyPr>
          <a:lstStyle/>
          <a:p>
            <a:pPr marL="457200" indent="-457200">
              <a:buFont typeface="Wingdings" pitchFamily="2" charset="2"/>
              <a:buChar char="§"/>
            </a:pPr>
            <a:r>
              <a:rPr lang="en-US" sz="2400">
                <a:latin typeface="Calibri" pitchFamily="34" charset="0"/>
              </a:rPr>
              <a:t>Create individual Reactions.  You need to tell it how to change the species and how to calculate the probabililty that the reaction will occur</a:t>
            </a:r>
          </a:p>
        </p:txBody>
      </p:sp>
      <p:sp>
        <p:nvSpPr>
          <p:cNvPr id="31748" name="Rectangle 7"/>
          <p:cNvSpPr>
            <a:spLocks noChangeArrowheads="1"/>
          </p:cNvSpPr>
          <p:nvPr/>
        </p:nvSpPr>
        <p:spPr bwMode="auto">
          <a:xfrm>
            <a:off x="-609600" y="2333625"/>
            <a:ext cx="9982200" cy="4248150"/>
          </a:xfrm>
          <a:prstGeom prst="rect">
            <a:avLst/>
          </a:prstGeom>
          <a:noFill/>
          <a:ln w="9525">
            <a:noFill/>
            <a:miter lim="800000"/>
            <a:headEnd/>
            <a:tailEnd/>
          </a:ln>
        </p:spPr>
        <p:txBody>
          <a:bodyPr>
            <a:spAutoFit/>
          </a:bodyPr>
          <a:lstStyle/>
          <a:p>
            <a:r>
              <a:rPr lang="en-US">
                <a:latin typeface="Courier New" pitchFamily="49" charset="0"/>
                <a:cs typeface="Courier New" pitchFamily="49" charset="0"/>
              </a:rPr>
              <a:t> 	  //For E + S --&gt; ES</a:t>
            </a:r>
          </a:p>
          <a:p>
            <a:r>
              <a:rPr lang="en-US">
                <a:latin typeface="Courier New" pitchFamily="49" charset="0"/>
                <a:cs typeface="Courier New" pitchFamily="49" charset="0"/>
              </a:rPr>
              <a:t>        reactions[0] = new Reaction() {</a:t>
            </a:r>
          </a:p>
          <a:p>
            <a:endParaRPr lang="en-US">
              <a:latin typeface="Courier New" pitchFamily="49" charset="0"/>
              <a:cs typeface="Courier New" pitchFamily="49" charset="0"/>
            </a:endParaRPr>
          </a:p>
          <a:p>
            <a:r>
              <a:rPr lang="en-US">
                <a:latin typeface="Courier New" pitchFamily="49" charset="0"/>
                <a:cs typeface="Courier New" pitchFamily="49" charset="0"/>
              </a:rPr>
              <a:t>            @Override</a:t>
            </a:r>
          </a:p>
          <a:p>
            <a:r>
              <a:rPr lang="en-US">
                <a:latin typeface="Courier New" pitchFamily="49" charset="0"/>
                <a:cs typeface="Courier New" pitchFamily="49" charset="0"/>
              </a:rPr>
              <a:t>            public void updateValues() {</a:t>
            </a:r>
          </a:p>
          <a:p>
            <a:r>
              <a:rPr lang="en-US">
                <a:latin typeface="Courier New" pitchFamily="49" charset="0"/>
                <a:cs typeface="Courier New" pitchFamily="49" charset="0"/>
              </a:rPr>
              <a:t>                Enzyme.decrement();</a:t>
            </a:r>
          </a:p>
          <a:p>
            <a:r>
              <a:rPr lang="en-US">
                <a:latin typeface="Courier New" pitchFamily="49" charset="0"/>
                <a:cs typeface="Courier New" pitchFamily="49" charset="0"/>
              </a:rPr>
              <a:t>                Substrate.decrement();</a:t>
            </a:r>
          </a:p>
          <a:p>
            <a:r>
              <a:rPr lang="en-US">
                <a:latin typeface="Courier New" pitchFamily="49" charset="0"/>
                <a:cs typeface="Courier New" pitchFamily="49" charset="0"/>
              </a:rPr>
              <a:t>                ESComplex.increment();</a:t>
            </a:r>
          </a:p>
          <a:p>
            <a:r>
              <a:rPr lang="en-US">
                <a:latin typeface="Courier New" pitchFamily="49" charset="0"/>
                <a:cs typeface="Courier New" pitchFamily="49" charset="0"/>
              </a:rPr>
              <a:t>            }</a:t>
            </a:r>
          </a:p>
          <a:p>
            <a:endParaRPr lang="en-US">
              <a:latin typeface="Courier New" pitchFamily="49" charset="0"/>
              <a:cs typeface="Courier New" pitchFamily="49" charset="0"/>
            </a:endParaRPr>
          </a:p>
          <a:p>
            <a:r>
              <a:rPr lang="en-US">
                <a:latin typeface="Courier New" pitchFamily="49" charset="0"/>
                <a:cs typeface="Courier New" pitchFamily="49" charset="0"/>
              </a:rPr>
              <a:t>            @Override</a:t>
            </a:r>
          </a:p>
          <a:p>
            <a:r>
              <a:rPr lang="en-US">
                <a:latin typeface="Courier New" pitchFamily="49" charset="0"/>
                <a:cs typeface="Courier New" pitchFamily="49" charset="0"/>
              </a:rPr>
              <a:t>            public double calculateQuantities() {</a:t>
            </a:r>
          </a:p>
          <a:p>
            <a:r>
              <a:rPr lang="en-US">
                <a:latin typeface="Courier New" pitchFamily="49" charset="0"/>
                <a:cs typeface="Courier New" pitchFamily="49" charset="0"/>
              </a:rPr>
              <a:t>                return K1 * Enzyme.getValue() * Substrate.getValue();</a:t>
            </a:r>
          </a:p>
          <a:p>
            <a:r>
              <a:rPr lang="en-US">
                <a:latin typeface="Courier New" pitchFamily="49" charset="0"/>
                <a:cs typeface="Courier New" pitchFamily="49" charset="0"/>
              </a:rPr>
              <a:t>            }</a:t>
            </a:r>
          </a:p>
          <a:p>
            <a:r>
              <a:rPr lang="en-US">
                <a:latin typeface="Courier New" pitchFamily="49" charset="0"/>
                <a:cs typeface="Courier New" pitchFamily="49" charset="0"/>
              </a:rPr>
              <a:t>        };</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Coding it</a:t>
            </a:r>
            <a:endParaRPr lang="en-US" sz="2800" i="1">
              <a:latin typeface="Rockwell Extra Bold" pitchFamily="18" charset="0"/>
            </a:endParaRPr>
          </a:p>
        </p:txBody>
      </p:sp>
      <p:sp>
        <p:nvSpPr>
          <p:cNvPr id="32771" name="TextBox 6"/>
          <p:cNvSpPr txBox="1">
            <a:spLocks noChangeArrowheads="1"/>
          </p:cNvSpPr>
          <p:nvPr/>
        </p:nvSpPr>
        <p:spPr bwMode="auto">
          <a:xfrm>
            <a:off x="1066800" y="990600"/>
            <a:ext cx="7391400" cy="461963"/>
          </a:xfrm>
          <a:prstGeom prst="rect">
            <a:avLst/>
          </a:prstGeom>
          <a:noFill/>
          <a:ln w="9525">
            <a:noFill/>
            <a:miter lim="800000"/>
            <a:headEnd/>
            <a:tailEnd/>
          </a:ln>
        </p:spPr>
        <p:txBody>
          <a:bodyPr>
            <a:spAutoFit/>
          </a:bodyPr>
          <a:lstStyle/>
          <a:p>
            <a:pPr marL="457200" indent="-457200">
              <a:buFont typeface="Wingdings" pitchFamily="2" charset="2"/>
              <a:buChar char="§"/>
            </a:pPr>
            <a:r>
              <a:rPr lang="en-US" sz="2400">
                <a:latin typeface="Calibri" pitchFamily="34" charset="0"/>
              </a:rPr>
              <a:t>Add the Reactions to the Chain, then run the Chain</a:t>
            </a:r>
          </a:p>
        </p:txBody>
      </p:sp>
      <p:sp>
        <p:nvSpPr>
          <p:cNvPr id="32772" name="Rectangle 7"/>
          <p:cNvSpPr>
            <a:spLocks noChangeArrowheads="1"/>
          </p:cNvSpPr>
          <p:nvPr/>
        </p:nvSpPr>
        <p:spPr bwMode="auto">
          <a:xfrm>
            <a:off x="2514600" y="1600200"/>
            <a:ext cx="5334000" cy="646113"/>
          </a:xfrm>
          <a:prstGeom prst="rect">
            <a:avLst/>
          </a:prstGeom>
          <a:noFill/>
          <a:ln w="9525">
            <a:noFill/>
            <a:miter lim="800000"/>
            <a:headEnd/>
            <a:tailEnd/>
          </a:ln>
        </p:spPr>
        <p:txBody>
          <a:bodyPr>
            <a:spAutoFit/>
          </a:bodyPr>
          <a:lstStyle/>
          <a:p>
            <a:r>
              <a:rPr lang="en-US">
                <a:latin typeface="Courier New" pitchFamily="49" charset="0"/>
                <a:cs typeface="Courier New" pitchFamily="49" charset="0"/>
              </a:rPr>
              <a:t>chain.setReactions(reactions);</a:t>
            </a:r>
          </a:p>
          <a:p>
            <a:r>
              <a:rPr lang="en-US">
                <a:latin typeface="Courier New" pitchFamily="49" charset="0"/>
                <a:cs typeface="Courier New" pitchFamily="49" charset="0"/>
              </a:rPr>
              <a:t>chain.start();</a:t>
            </a:r>
          </a:p>
        </p:txBody>
      </p:sp>
      <p:sp>
        <p:nvSpPr>
          <p:cNvPr id="32773" name="TextBox 4"/>
          <p:cNvSpPr txBox="1">
            <a:spLocks noChangeArrowheads="1"/>
          </p:cNvSpPr>
          <p:nvPr/>
        </p:nvSpPr>
        <p:spPr bwMode="auto">
          <a:xfrm>
            <a:off x="1066800" y="2509838"/>
            <a:ext cx="7391400" cy="2308225"/>
          </a:xfrm>
          <a:prstGeom prst="rect">
            <a:avLst/>
          </a:prstGeom>
          <a:noFill/>
          <a:ln w="9525">
            <a:noFill/>
            <a:miter lim="800000"/>
            <a:headEnd/>
            <a:tailEnd/>
          </a:ln>
        </p:spPr>
        <p:txBody>
          <a:bodyPr>
            <a:spAutoFit/>
          </a:bodyPr>
          <a:lstStyle/>
          <a:p>
            <a:pPr marL="457200" indent="-457200">
              <a:buFont typeface="Wingdings" pitchFamily="2" charset="2"/>
              <a:buChar char="§"/>
            </a:pPr>
            <a:r>
              <a:rPr lang="en-US" sz="2400">
                <a:latin typeface="Calibri" pitchFamily="34" charset="0"/>
              </a:rPr>
              <a:t>After this, the Species in the Chain will store what happened, and there are various ways of getting that data out</a:t>
            </a:r>
          </a:p>
          <a:p>
            <a:pPr marL="457200" indent="-457200">
              <a:buFont typeface="Wingdings" pitchFamily="2" charset="2"/>
              <a:buChar char="§"/>
            </a:pPr>
            <a:r>
              <a:rPr lang="en-US" sz="2400">
                <a:latin typeface="Calibri" pitchFamily="34" charset="0"/>
              </a:rPr>
              <a:t>If you want all the data in a nice table in which its been consolidated into a fixed number of time bins (here it’s 40 time points) call:</a:t>
            </a:r>
          </a:p>
        </p:txBody>
      </p:sp>
      <p:sp>
        <p:nvSpPr>
          <p:cNvPr id="32774" name="Rectangle 8"/>
          <p:cNvSpPr>
            <a:spLocks noChangeArrowheads="1"/>
          </p:cNvSpPr>
          <p:nvPr/>
        </p:nvSpPr>
        <p:spPr bwMode="auto">
          <a:xfrm>
            <a:off x="914400" y="5029200"/>
            <a:ext cx="8077200" cy="369888"/>
          </a:xfrm>
          <a:prstGeom prst="rect">
            <a:avLst/>
          </a:prstGeom>
          <a:noFill/>
          <a:ln w="9525">
            <a:noFill/>
            <a:miter lim="800000"/>
            <a:headEnd/>
            <a:tailEnd/>
          </a:ln>
        </p:spPr>
        <p:txBody>
          <a:bodyPr>
            <a:spAutoFit/>
          </a:bodyPr>
          <a:lstStyle/>
          <a:p>
            <a:r>
              <a:rPr lang="en-US">
                <a:latin typeface="Courier New" pitchFamily="49" charset="0"/>
                <a:cs typeface="Courier New" pitchFamily="49" charset="0"/>
              </a:rPr>
              <a:t>Object[][] allspeciesdata = chain.getBinnedData(40);</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Coding it</a:t>
            </a:r>
            <a:endParaRPr lang="en-US" sz="2800" i="1">
              <a:latin typeface="Rockwell Extra Bold" pitchFamily="18" charset="0"/>
            </a:endParaRPr>
          </a:p>
        </p:txBody>
      </p:sp>
      <p:sp>
        <p:nvSpPr>
          <p:cNvPr id="33795" name="TextBox 6"/>
          <p:cNvSpPr txBox="1">
            <a:spLocks noChangeArrowheads="1"/>
          </p:cNvSpPr>
          <p:nvPr/>
        </p:nvSpPr>
        <p:spPr bwMode="auto">
          <a:xfrm>
            <a:off x="1066800" y="990600"/>
            <a:ext cx="7391400" cy="1200150"/>
          </a:xfrm>
          <a:prstGeom prst="rect">
            <a:avLst/>
          </a:prstGeom>
          <a:noFill/>
          <a:ln w="9525">
            <a:noFill/>
            <a:miter lim="800000"/>
            <a:headEnd/>
            <a:tailEnd/>
          </a:ln>
        </p:spPr>
        <p:txBody>
          <a:bodyPr>
            <a:spAutoFit/>
          </a:bodyPr>
          <a:lstStyle/>
          <a:p>
            <a:pPr marL="457200" indent="-457200">
              <a:buFont typeface="Wingdings" pitchFamily="2" charset="2"/>
              <a:buChar char="§"/>
            </a:pPr>
            <a:r>
              <a:rPr lang="en-US" sz="2400">
                <a:latin typeface="Calibri" pitchFamily="34" charset="0"/>
              </a:rPr>
              <a:t>You can also directly retrieve a Specie by name and then access its data.  Here, we get the Product Specie and just ask what the value was when it finished:</a:t>
            </a:r>
          </a:p>
        </p:txBody>
      </p:sp>
      <p:sp>
        <p:nvSpPr>
          <p:cNvPr id="33796" name="Rectangle 9"/>
          <p:cNvSpPr>
            <a:spLocks noChangeArrowheads="1"/>
          </p:cNvSpPr>
          <p:nvPr/>
        </p:nvSpPr>
        <p:spPr bwMode="auto">
          <a:xfrm>
            <a:off x="1828800" y="2325688"/>
            <a:ext cx="6019800" cy="646112"/>
          </a:xfrm>
          <a:prstGeom prst="rect">
            <a:avLst/>
          </a:prstGeom>
          <a:noFill/>
          <a:ln w="9525">
            <a:noFill/>
            <a:miter lim="800000"/>
            <a:headEnd/>
            <a:tailEnd/>
          </a:ln>
        </p:spPr>
        <p:txBody>
          <a:bodyPr>
            <a:spAutoFit/>
          </a:bodyPr>
          <a:lstStyle/>
          <a:p>
            <a:r>
              <a:rPr lang="en-US">
                <a:latin typeface="Courier New" pitchFamily="49" charset="0"/>
                <a:cs typeface="Courier New" pitchFamily="49" charset="0"/>
              </a:rPr>
              <a:t>Specie product = MM.chain.getSpecie("P");</a:t>
            </a:r>
          </a:p>
          <a:p>
            <a:r>
              <a:rPr lang="en-US">
                <a:latin typeface="Courier New" pitchFamily="49" charset="0"/>
                <a:cs typeface="Courier New" pitchFamily="49" charset="0"/>
              </a:rPr>
              <a:t>Double values = product.getValue();</a:t>
            </a:r>
          </a:p>
        </p:txBody>
      </p:sp>
      <p:sp>
        <p:nvSpPr>
          <p:cNvPr id="33797" name="TextBox 6"/>
          <p:cNvSpPr txBox="1">
            <a:spLocks noChangeArrowheads="1"/>
          </p:cNvSpPr>
          <p:nvPr/>
        </p:nvSpPr>
        <p:spPr bwMode="auto">
          <a:xfrm>
            <a:off x="1066800" y="3067050"/>
            <a:ext cx="7391400" cy="830263"/>
          </a:xfrm>
          <a:prstGeom prst="rect">
            <a:avLst/>
          </a:prstGeom>
          <a:noFill/>
          <a:ln w="9525">
            <a:noFill/>
            <a:miter lim="800000"/>
            <a:headEnd/>
            <a:tailEnd/>
          </a:ln>
        </p:spPr>
        <p:txBody>
          <a:bodyPr>
            <a:spAutoFit/>
          </a:bodyPr>
          <a:lstStyle/>
          <a:p>
            <a:pPr marL="457200" indent="-457200">
              <a:buFont typeface="Wingdings" pitchFamily="2" charset="2"/>
              <a:buChar char="§"/>
            </a:pPr>
            <a:r>
              <a:rPr lang="en-US" sz="2400">
                <a:latin typeface="Calibri" pitchFamily="34" charset="0"/>
              </a:rPr>
              <a:t>You could also get out an array of data in the form of time, value</a:t>
            </a:r>
          </a:p>
        </p:txBody>
      </p:sp>
      <p:sp>
        <p:nvSpPr>
          <p:cNvPr id="33798" name="Rectangle 9"/>
          <p:cNvSpPr>
            <a:spLocks noChangeArrowheads="1"/>
          </p:cNvSpPr>
          <p:nvPr/>
        </p:nvSpPr>
        <p:spPr bwMode="auto">
          <a:xfrm>
            <a:off x="1828800" y="4078288"/>
            <a:ext cx="6019800" cy="646112"/>
          </a:xfrm>
          <a:prstGeom prst="rect">
            <a:avLst/>
          </a:prstGeom>
          <a:noFill/>
          <a:ln w="9525">
            <a:noFill/>
            <a:miter lim="800000"/>
            <a:headEnd/>
            <a:tailEnd/>
          </a:ln>
        </p:spPr>
        <p:txBody>
          <a:bodyPr>
            <a:spAutoFit/>
          </a:bodyPr>
          <a:lstStyle/>
          <a:p>
            <a:r>
              <a:rPr lang="en-US">
                <a:latin typeface="Courier New" pitchFamily="49" charset="0"/>
                <a:cs typeface="Courier New" pitchFamily="49" charset="0"/>
              </a:rPr>
              <a:t>Specie product = MM.chain.getSpecie("P");</a:t>
            </a:r>
          </a:p>
          <a:p>
            <a:r>
              <a:rPr lang="en-US">
                <a:latin typeface="Courier New" pitchFamily="49" charset="0"/>
                <a:cs typeface="Courier New" pitchFamily="49" charset="0"/>
              </a:rPr>
              <a:t>Double values = product.getBinnedData(40);</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Box 4"/>
          <p:cNvSpPr txBox="1">
            <a:spLocks noChangeArrowheads="1"/>
          </p:cNvSpPr>
          <p:nvPr/>
        </p:nvSpPr>
        <p:spPr bwMode="auto">
          <a:xfrm>
            <a:off x="2514600" y="1905000"/>
            <a:ext cx="4572000" cy="1446213"/>
          </a:xfrm>
          <a:prstGeom prst="rect">
            <a:avLst/>
          </a:prstGeom>
          <a:noFill/>
          <a:ln w="9525">
            <a:noFill/>
            <a:miter lim="800000"/>
            <a:headEnd/>
            <a:tailEnd/>
          </a:ln>
        </p:spPr>
        <p:txBody>
          <a:bodyPr>
            <a:spAutoFit/>
          </a:bodyPr>
          <a:lstStyle/>
          <a:p>
            <a:r>
              <a:rPr lang="en-US" sz="4400">
                <a:latin typeface="Rockwell Extra Bold" pitchFamily="18" charset="0"/>
              </a:rPr>
              <a:t>The Toggle Switch</a:t>
            </a:r>
            <a:endParaRPr lang="en-US" sz="3200">
              <a:latin typeface="Rockwell Extra Bold" pitchFamily="18" charset="0"/>
            </a:endParaRPr>
          </a:p>
        </p:txBody>
      </p:sp>
      <p:sp>
        <p:nvSpPr>
          <p:cNvPr id="34819" name="TextBox 7"/>
          <p:cNvSpPr txBox="1">
            <a:spLocks noChangeArrowheads="1"/>
          </p:cNvSpPr>
          <p:nvPr/>
        </p:nvSpPr>
        <p:spPr bwMode="auto">
          <a:xfrm>
            <a:off x="1981200" y="3429000"/>
            <a:ext cx="5638800" cy="2586038"/>
          </a:xfrm>
          <a:prstGeom prst="rect">
            <a:avLst/>
          </a:prstGeom>
          <a:noFill/>
          <a:ln w="9525">
            <a:noFill/>
            <a:miter lim="800000"/>
            <a:headEnd/>
            <a:tailEnd/>
          </a:ln>
        </p:spPr>
        <p:txBody>
          <a:bodyPr>
            <a:spAutoFit/>
          </a:bodyPr>
          <a:lstStyle/>
          <a:p>
            <a:r>
              <a:rPr lang="en-US" dirty="0">
                <a:latin typeface="Calibri" pitchFamily="34" charset="0"/>
              </a:rPr>
              <a:t>Here’s we’ll do an example:  the Collin’s lab Toggle Switch described in: </a:t>
            </a:r>
          </a:p>
          <a:p>
            <a:endParaRPr lang="en-US" dirty="0">
              <a:latin typeface="Calibri" pitchFamily="34" charset="0"/>
            </a:endParaRPr>
          </a:p>
          <a:p>
            <a:endParaRPr lang="en-US" dirty="0">
              <a:latin typeface="Calibri" pitchFamily="34" charset="0"/>
            </a:endParaRPr>
          </a:p>
          <a:p>
            <a:r>
              <a:rPr lang="en-US" dirty="0">
                <a:latin typeface="Calibri" pitchFamily="34" charset="0"/>
              </a:rPr>
              <a:t>Construction of a genetic toggle switch in Escherichia coli.</a:t>
            </a:r>
          </a:p>
          <a:p>
            <a:r>
              <a:rPr lang="en-US" dirty="0">
                <a:latin typeface="Calibri" pitchFamily="34" charset="0"/>
              </a:rPr>
              <a:t>Gardner TS, Cantor CR, Collins JJ.</a:t>
            </a:r>
          </a:p>
          <a:p>
            <a:r>
              <a:rPr lang="en-US" dirty="0">
                <a:latin typeface="Calibri" pitchFamily="34" charset="0"/>
              </a:rPr>
              <a:t>Nature. 2000 Jan 20;403(6767):339-42.</a:t>
            </a:r>
          </a:p>
          <a:p>
            <a:r>
              <a:rPr lang="en-US" dirty="0">
                <a:latin typeface="Calibri" pitchFamily="34" charset="0"/>
              </a:rPr>
              <a:t>PMID: 10659857</a:t>
            </a:r>
          </a:p>
          <a:p>
            <a:endParaRPr lang="en-US" dirty="0">
              <a:latin typeface="Calibri"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smtClean="0">
                <a:latin typeface="Rockwell Extra Bold" pitchFamily="18" charset="0"/>
              </a:rPr>
              <a:t>Toggle Switch with Diff. Eq.</a:t>
            </a:r>
            <a:endParaRPr lang="en-US" sz="2800" i="1" dirty="0">
              <a:latin typeface="Brush Script Std" pitchFamily="50" charset="0"/>
            </a:endParaRPr>
          </a:p>
        </p:txBody>
      </p:sp>
      <p:pic>
        <p:nvPicPr>
          <p:cNvPr id="96258" name="Picture 2"/>
          <p:cNvPicPr>
            <a:picLocks noChangeAspect="1" noChangeArrowheads="1"/>
          </p:cNvPicPr>
          <p:nvPr/>
        </p:nvPicPr>
        <p:blipFill>
          <a:blip r:embed="rId2" cstate="print"/>
          <a:srcRect/>
          <a:stretch>
            <a:fillRect/>
          </a:stretch>
        </p:blipFill>
        <p:spPr bwMode="auto">
          <a:xfrm>
            <a:off x="1600200" y="1143000"/>
            <a:ext cx="6019800" cy="4998258"/>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Identify all the Species</a:t>
            </a:r>
            <a:endParaRPr lang="en-US" sz="2800" i="1">
              <a:latin typeface="Rockwell Extra Bold" pitchFamily="18" charset="0"/>
            </a:endParaRPr>
          </a:p>
        </p:txBody>
      </p:sp>
      <p:sp>
        <p:nvSpPr>
          <p:cNvPr id="14" name="TextBox 13"/>
          <p:cNvSpPr txBox="1"/>
          <p:nvPr/>
        </p:nvSpPr>
        <p:spPr>
          <a:xfrm>
            <a:off x="1066800" y="1524000"/>
            <a:ext cx="1066800" cy="1200150"/>
          </a:xfrm>
          <a:prstGeom prst="rect">
            <a:avLst/>
          </a:prstGeom>
          <a:noFill/>
          <a:ln>
            <a:solidFill>
              <a:schemeClr val="accent5">
                <a:lumMod val="75000"/>
              </a:schemeClr>
            </a:solidFill>
          </a:ln>
        </p:spPr>
        <p:txBody>
          <a:bodyPr>
            <a:spAutoFit/>
          </a:bodyPr>
          <a:lstStyle/>
          <a:p>
            <a:pPr algn="ctr" fontAlgn="auto">
              <a:spcBef>
                <a:spcPts val="0"/>
              </a:spcBef>
              <a:spcAft>
                <a:spcPts val="0"/>
              </a:spcAft>
              <a:defRPr/>
            </a:pPr>
            <a:r>
              <a:rPr lang="en-US" sz="7200" dirty="0">
                <a:latin typeface="+mn-lt"/>
                <a:cs typeface="+mn-cs"/>
              </a:rPr>
              <a:t>E</a:t>
            </a:r>
          </a:p>
        </p:txBody>
      </p:sp>
      <p:sp>
        <p:nvSpPr>
          <p:cNvPr id="22" name="TextBox 21"/>
          <p:cNvSpPr txBox="1"/>
          <p:nvPr/>
        </p:nvSpPr>
        <p:spPr>
          <a:xfrm>
            <a:off x="3048000" y="1524000"/>
            <a:ext cx="1066800" cy="1200150"/>
          </a:xfrm>
          <a:prstGeom prst="rect">
            <a:avLst/>
          </a:prstGeom>
          <a:noFill/>
          <a:ln>
            <a:solidFill>
              <a:schemeClr val="accent5">
                <a:lumMod val="75000"/>
              </a:schemeClr>
            </a:solidFill>
          </a:ln>
        </p:spPr>
        <p:txBody>
          <a:bodyPr>
            <a:spAutoFit/>
          </a:bodyPr>
          <a:lstStyle/>
          <a:p>
            <a:pPr algn="ctr" fontAlgn="auto">
              <a:spcBef>
                <a:spcPts val="0"/>
              </a:spcBef>
              <a:spcAft>
                <a:spcPts val="0"/>
              </a:spcAft>
              <a:defRPr/>
            </a:pPr>
            <a:r>
              <a:rPr lang="en-US" sz="7200" dirty="0">
                <a:latin typeface="+mn-lt"/>
                <a:cs typeface="+mn-cs"/>
              </a:rPr>
              <a:t>S</a:t>
            </a:r>
          </a:p>
        </p:txBody>
      </p:sp>
      <p:sp>
        <p:nvSpPr>
          <p:cNvPr id="23" name="TextBox 22"/>
          <p:cNvSpPr txBox="1"/>
          <p:nvPr/>
        </p:nvSpPr>
        <p:spPr>
          <a:xfrm>
            <a:off x="6096000" y="1524000"/>
            <a:ext cx="1066800" cy="1200150"/>
          </a:xfrm>
          <a:prstGeom prst="rect">
            <a:avLst/>
          </a:prstGeom>
          <a:noFill/>
          <a:ln>
            <a:solidFill>
              <a:schemeClr val="accent5">
                <a:lumMod val="75000"/>
              </a:schemeClr>
            </a:solidFill>
          </a:ln>
        </p:spPr>
        <p:txBody>
          <a:bodyPr>
            <a:spAutoFit/>
          </a:bodyPr>
          <a:lstStyle/>
          <a:p>
            <a:pPr algn="ctr" fontAlgn="auto">
              <a:spcBef>
                <a:spcPts val="0"/>
              </a:spcBef>
              <a:spcAft>
                <a:spcPts val="0"/>
              </a:spcAft>
              <a:defRPr/>
            </a:pPr>
            <a:r>
              <a:rPr lang="en-US" sz="7200" dirty="0">
                <a:latin typeface="+mn-lt"/>
                <a:cs typeface="+mn-cs"/>
              </a:rPr>
              <a:t>ES</a:t>
            </a:r>
          </a:p>
        </p:txBody>
      </p:sp>
      <p:cxnSp>
        <p:nvCxnSpPr>
          <p:cNvPr id="24" name="Straight Arrow Connector 23"/>
          <p:cNvCxnSpPr/>
          <p:nvPr/>
        </p:nvCxnSpPr>
        <p:spPr>
          <a:xfrm>
            <a:off x="4343400" y="213360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679" name="TextBox 24"/>
          <p:cNvSpPr txBox="1">
            <a:spLocks noChangeArrowheads="1"/>
          </p:cNvSpPr>
          <p:nvPr/>
        </p:nvSpPr>
        <p:spPr bwMode="auto">
          <a:xfrm>
            <a:off x="2286000" y="152400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
        <p:nvSpPr>
          <p:cNvPr id="28680" name="TextBox 25"/>
          <p:cNvSpPr txBox="1">
            <a:spLocks noChangeArrowheads="1"/>
          </p:cNvSpPr>
          <p:nvPr/>
        </p:nvSpPr>
        <p:spPr bwMode="auto">
          <a:xfrm>
            <a:off x="5410200" y="2667000"/>
            <a:ext cx="1066800" cy="1200150"/>
          </a:xfrm>
          <a:prstGeom prst="rect">
            <a:avLst/>
          </a:prstGeom>
          <a:noFill/>
          <a:ln w="9525">
            <a:noFill/>
            <a:miter lim="800000"/>
            <a:headEnd/>
            <a:tailEnd/>
          </a:ln>
        </p:spPr>
        <p:txBody>
          <a:bodyPr>
            <a:spAutoFit/>
          </a:bodyPr>
          <a:lstStyle/>
          <a:p>
            <a:r>
              <a:rPr lang="en-US" sz="7200">
                <a:latin typeface="Calibri" pitchFamily="34" charset="0"/>
              </a:rPr>
              <a:t>E</a:t>
            </a:r>
          </a:p>
        </p:txBody>
      </p:sp>
      <p:sp>
        <p:nvSpPr>
          <p:cNvPr id="28681" name="TextBox 26"/>
          <p:cNvSpPr txBox="1">
            <a:spLocks noChangeArrowheads="1"/>
          </p:cNvSpPr>
          <p:nvPr/>
        </p:nvSpPr>
        <p:spPr bwMode="auto">
          <a:xfrm>
            <a:off x="7162800" y="2667000"/>
            <a:ext cx="1066800" cy="1200150"/>
          </a:xfrm>
          <a:prstGeom prst="rect">
            <a:avLst/>
          </a:prstGeom>
          <a:noFill/>
          <a:ln w="9525">
            <a:noFill/>
            <a:miter lim="800000"/>
            <a:headEnd/>
            <a:tailEnd/>
          </a:ln>
        </p:spPr>
        <p:txBody>
          <a:bodyPr>
            <a:spAutoFit/>
          </a:bodyPr>
          <a:lstStyle/>
          <a:p>
            <a:r>
              <a:rPr lang="en-US" sz="7200">
                <a:latin typeface="Calibri" pitchFamily="34" charset="0"/>
              </a:rPr>
              <a:t>S</a:t>
            </a:r>
          </a:p>
        </p:txBody>
      </p:sp>
      <p:sp>
        <p:nvSpPr>
          <p:cNvPr id="28682" name="TextBox 27"/>
          <p:cNvSpPr txBox="1">
            <a:spLocks noChangeArrowheads="1"/>
          </p:cNvSpPr>
          <p:nvPr/>
        </p:nvSpPr>
        <p:spPr bwMode="auto">
          <a:xfrm>
            <a:off x="1905000" y="2667000"/>
            <a:ext cx="1066800" cy="1200150"/>
          </a:xfrm>
          <a:prstGeom prst="rect">
            <a:avLst/>
          </a:prstGeom>
          <a:noFill/>
          <a:ln w="9525">
            <a:noFill/>
            <a:miter lim="800000"/>
            <a:headEnd/>
            <a:tailEnd/>
          </a:ln>
        </p:spPr>
        <p:txBody>
          <a:bodyPr>
            <a:spAutoFit/>
          </a:bodyPr>
          <a:lstStyle/>
          <a:p>
            <a:r>
              <a:rPr lang="en-US" sz="7200">
                <a:latin typeface="Calibri" pitchFamily="34" charset="0"/>
              </a:rPr>
              <a:t>ES</a:t>
            </a:r>
          </a:p>
        </p:txBody>
      </p:sp>
      <p:cxnSp>
        <p:nvCxnSpPr>
          <p:cNvPr id="29" name="Straight Arrow Connector 28"/>
          <p:cNvCxnSpPr/>
          <p:nvPr/>
        </p:nvCxnSpPr>
        <p:spPr>
          <a:xfrm>
            <a:off x="3733800" y="327660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684" name="TextBox 29"/>
          <p:cNvSpPr txBox="1">
            <a:spLocks noChangeArrowheads="1"/>
          </p:cNvSpPr>
          <p:nvPr/>
        </p:nvSpPr>
        <p:spPr bwMode="auto">
          <a:xfrm>
            <a:off x="6248400" y="266700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
        <p:nvSpPr>
          <p:cNvPr id="28685" name="TextBox 30"/>
          <p:cNvSpPr txBox="1">
            <a:spLocks noChangeArrowheads="1"/>
          </p:cNvSpPr>
          <p:nvPr/>
        </p:nvSpPr>
        <p:spPr bwMode="auto">
          <a:xfrm>
            <a:off x="5410200" y="3829050"/>
            <a:ext cx="1066800" cy="1200150"/>
          </a:xfrm>
          <a:prstGeom prst="rect">
            <a:avLst/>
          </a:prstGeom>
          <a:noFill/>
          <a:ln w="9525">
            <a:noFill/>
            <a:miter lim="800000"/>
            <a:headEnd/>
            <a:tailEnd/>
          </a:ln>
        </p:spPr>
        <p:txBody>
          <a:bodyPr>
            <a:spAutoFit/>
          </a:bodyPr>
          <a:lstStyle/>
          <a:p>
            <a:r>
              <a:rPr lang="en-US" sz="7200">
                <a:latin typeface="Calibri" pitchFamily="34" charset="0"/>
              </a:rPr>
              <a:t>E</a:t>
            </a:r>
          </a:p>
        </p:txBody>
      </p:sp>
      <p:sp>
        <p:nvSpPr>
          <p:cNvPr id="32" name="TextBox 31"/>
          <p:cNvSpPr txBox="1"/>
          <p:nvPr/>
        </p:nvSpPr>
        <p:spPr>
          <a:xfrm>
            <a:off x="7162800" y="3829050"/>
            <a:ext cx="1066800" cy="1200150"/>
          </a:xfrm>
          <a:prstGeom prst="rect">
            <a:avLst/>
          </a:prstGeom>
          <a:noFill/>
          <a:ln>
            <a:solidFill>
              <a:schemeClr val="accent5">
                <a:lumMod val="75000"/>
              </a:schemeClr>
            </a:solidFill>
          </a:ln>
        </p:spPr>
        <p:txBody>
          <a:bodyPr>
            <a:spAutoFit/>
          </a:bodyPr>
          <a:lstStyle/>
          <a:p>
            <a:pPr algn="ctr" fontAlgn="auto">
              <a:spcBef>
                <a:spcPts val="0"/>
              </a:spcBef>
              <a:spcAft>
                <a:spcPts val="0"/>
              </a:spcAft>
              <a:defRPr/>
            </a:pPr>
            <a:r>
              <a:rPr lang="en-US" sz="7200" dirty="0">
                <a:latin typeface="+mn-lt"/>
                <a:cs typeface="+mn-cs"/>
              </a:rPr>
              <a:t>P</a:t>
            </a:r>
          </a:p>
        </p:txBody>
      </p:sp>
      <p:sp>
        <p:nvSpPr>
          <p:cNvPr id="28687" name="TextBox 32"/>
          <p:cNvSpPr txBox="1">
            <a:spLocks noChangeArrowheads="1"/>
          </p:cNvSpPr>
          <p:nvPr/>
        </p:nvSpPr>
        <p:spPr bwMode="auto">
          <a:xfrm>
            <a:off x="1905000" y="3829050"/>
            <a:ext cx="1066800" cy="1200150"/>
          </a:xfrm>
          <a:prstGeom prst="rect">
            <a:avLst/>
          </a:prstGeom>
          <a:noFill/>
          <a:ln w="9525">
            <a:noFill/>
            <a:miter lim="800000"/>
            <a:headEnd/>
            <a:tailEnd/>
          </a:ln>
        </p:spPr>
        <p:txBody>
          <a:bodyPr>
            <a:spAutoFit/>
          </a:bodyPr>
          <a:lstStyle/>
          <a:p>
            <a:r>
              <a:rPr lang="en-US" sz="7200">
                <a:latin typeface="Calibri" pitchFamily="34" charset="0"/>
              </a:rPr>
              <a:t>ES</a:t>
            </a:r>
          </a:p>
        </p:txBody>
      </p:sp>
      <p:cxnSp>
        <p:nvCxnSpPr>
          <p:cNvPr id="34" name="Straight Arrow Connector 33"/>
          <p:cNvCxnSpPr/>
          <p:nvPr/>
        </p:nvCxnSpPr>
        <p:spPr>
          <a:xfrm>
            <a:off x="3733800" y="4438650"/>
            <a:ext cx="9906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689" name="TextBox 34"/>
          <p:cNvSpPr txBox="1">
            <a:spLocks noChangeArrowheads="1"/>
          </p:cNvSpPr>
          <p:nvPr/>
        </p:nvSpPr>
        <p:spPr bwMode="auto">
          <a:xfrm>
            <a:off x="6248400" y="3829050"/>
            <a:ext cx="1066800" cy="1200150"/>
          </a:xfrm>
          <a:prstGeom prst="rect">
            <a:avLst/>
          </a:prstGeom>
          <a:noFill/>
          <a:ln w="9525">
            <a:noFill/>
            <a:miter lim="800000"/>
            <a:headEnd/>
            <a:tailEnd/>
          </a:ln>
        </p:spPr>
        <p:txBody>
          <a:bodyPr>
            <a:spAutoFit/>
          </a:bodyPr>
          <a:lstStyle/>
          <a:p>
            <a:r>
              <a:rPr lang="en-US" sz="7200">
                <a:latin typeface="Calibri" pitchFamily="34" charset="0"/>
              </a:rPr>
              <a:t>+</a:t>
            </a:r>
          </a:p>
        </p:txBody>
      </p:sp>
      <p:sp>
        <p:nvSpPr>
          <p:cNvPr id="28690" name="TextBox 35"/>
          <p:cNvSpPr txBox="1">
            <a:spLocks noChangeArrowheads="1"/>
          </p:cNvSpPr>
          <p:nvPr/>
        </p:nvSpPr>
        <p:spPr bwMode="auto">
          <a:xfrm>
            <a:off x="1600200" y="5867400"/>
            <a:ext cx="6553200" cy="646113"/>
          </a:xfrm>
          <a:prstGeom prst="rect">
            <a:avLst/>
          </a:prstGeom>
          <a:noFill/>
          <a:ln w="9525">
            <a:noFill/>
            <a:miter lim="800000"/>
            <a:headEnd/>
            <a:tailEnd/>
          </a:ln>
        </p:spPr>
        <p:txBody>
          <a:bodyPr>
            <a:spAutoFit/>
          </a:bodyPr>
          <a:lstStyle/>
          <a:p>
            <a:r>
              <a:rPr lang="en-US" sz="3600" dirty="0">
                <a:latin typeface="Calibri" pitchFamily="34" charset="0"/>
              </a:rPr>
              <a:t>In this case there are 4 Species</a:t>
            </a:r>
          </a:p>
        </p:txBody>
      </p:sp>
    </p:spTree>
    <p:custDataLst>
      <p:tags r:id="rId1"/>
    </p:custDataLst>
    <p:extLst>
      <p:ext uri="{BB962C8B-B14F-4D97-AF65-F5344CB8AC3E}">
        <p14:creationId xmlns:p14="http://schemas.microsoft.com/office/powerpoint/2010/main" val="37030362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6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90"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Straight Connector 22"/>
          <p:cNvCxnSpPr/>
          <p:nvPr/>
        </p:nvCxnSpPr>
        <p:spPr>
          <a:xfrm>
            <a:off x="4114800" y="2209800"/>
            <a:ext cx="2514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371600" y="5675313"/>
            <a:ext cx="5638800" cy="3175"/>
          </a:xfrm>
          <a:prstGeom prst="line">
            <a:avLst/>
          </a:prstGeom>
        </p:spPr>
        <p:style>
          <a:lnRef idx="1">
            <a:schemeClr val="accent1"/>
          </a:lnRef>
          <a:fillRef idx="0">
            <a:schemeClr val="accent1"/>
          </a:fillRef>
          <a:effectRef idx="0">
            <a:schemeClr val="accent1"/>
          </a:effectRef>
          <a:fontRef idx="minor">
            <a:schemeClr val="tx1"/>
          </a:fontRef>
        </p:style>
      </p:cxnSp>
      <p:sp>
        <p:nvSpPr>
          <p:cNvPr id="3584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Model:  single-copy toggle switch</a:t>
            </a:r>
            <a:endParaRPr lang="en-US" sz="2800" i="1">
              <a:latin typeface="Brush Script Std" pitchFamily="50" charset="0"/>
            </a:endParaRPr>
          </a:p>
        </p:txBody>
      </p:sp>
      <p:sp>
        <p:nvSpPr>
          <p:cNvPr id="4" name="Bent Arrow 3"/>
          <p:cNvSpPr/>
          <p:nvPr/>
        </p:nvSpPr>
        <p:spPr>
          <a:xfrm>
            <a:off x="4572000" y="4648200"/>
            <a:ext cx="1143000" cy="114300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5" name="Right Arrow 4"/>
          <p:cNvSpPr/>
          <p:nvPr/>
        </p:nvSpPr>
        <p:spPr>
          <a:xfrm>
            <a:off x="5562600" y="5105400"/>
            <a:ext cx="1981200" cy="114300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dirty="0"/>
              <a:t>r</a:t>
            </a:r>
          </a:p>
        </p:txBody>
      </p:sp>
      <p:sp>
        <p:nvSpPr>
          <p:cNvPr id="9" name="Bent Arrow 8"/>
          <p:cNvSpPr/>
          <p:nvPr/>
        </p:nvSpPr>
        <p:spPr>
          <a:xfrm flipH="1">
            <a:off x="2667000" y="4648200"/>
            <a:ext cx="1143000" cy="1143000"/>
          </a:xfrm>
          <a:prstGeom prst="bentArrow">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solidFill>
                <a:schemeClr val="tx1"/>
              </a:solidFill>
            </a:endParaRPr>
          </a:p>
        </p:txBody>
      </p:sp>
      <p:sp>
        <p:nvSpPr>
          <p:cNvPr id="10" name="Right Arrow 9"/>
          <p:cNvSpPr/>
          <p:nvPr/>
        </p:nvSpPr>
        <p:spPr>
          <a:xfrm flipH="1">
            <a:off x="838200" y="5105400"/>
            <a:ext cx="1981200" cy="1143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t>s</a:t>
            </a:r>
            <a:endParaRPr lang="en-US" dirty="0"/>
          </a:p>
        </p:txBody>
      </p:sp>
      <p:sp>
        <p:nvSpPr>
          <p:cNvPr id="17" name="Bent Arrow 16"/>
          <p:cNvSpPr/>
          <p:nvPr/>
        </p:nvSpPr>
        <p:spPr>
          <a:xfrm>
            <a:off x="4114800" y="1219200"/>
            <a:ext cx="1143000" cy="114300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18" name="Right Arrow 17"/>
          <p:cNvSpPr/>
          <p:nvPr/>
        </p:nvSpPr>
        <p:spPr>
          <a:xfrm>
            <a:off x="5105400" y="1676400"/>
            <a:ext cx="1981200" cy="11430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err="1"/>
              <a:t>gfp</a:t>
            </a:r>
            <a:endParaRPr lang="en-US" dirty="0"/>
          </a:p>
        </p:txBody>
      </p:sp>
      <p:sp>
        <p:nvSpPr>
          <p:cNvPr id="24" name="Cloud 23"/>
          <p:cNvSpPr/>
          <p:nvPr/>
        </p:nvSpPr>
        <p:spPr>
          <a:xfrm>
            <a:off x="5029200" y="3200400"/>
            <a:ext cx="762000" cy="685800"/>
          </a:xfrm>
          <a:prstGeom prst="cloud">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dirty="0"/>
              <a:t>R</a:t>
            </a:r>
          </a:p>
        </p:txBody>
      </p:sp>
      <p:sp>
        <p:nvSpPr>
          <p:cNvPr id="25" name="Cloud 24"/>
          <p:cNvSpPr/>
          <p:nvPr/>
        </p:nvSpPr>
        <p:spPr>
          <a:xfrm>
            <a:off x="2667000" y="3352800"/>
            <a:ext cx="762000" cy="68580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t>S</a:t>
            </a:r>
            <a:endParaRPr lang="en-US" dirty="0"/>
          </a:p>
        </p:txBody>
      </p:sp>
      <p:cxnSp>
        <p:nvCxnSpPr>
          <p:cNvPr id="27" name="Straight Arrow Connector 26"/>
          <p:cNvCxnSpPr/>
          <p:nvPr/>
        </p:nvCxnSpPr>
        <p:spPr>
          <a:xfrm rot="16200000" flipV="1">
            <a:off x="5562600" y="4343400"/>
            <a:ext cx="1066800" cy="762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rot="5400000" flipH="1" flipV="1">
            <a:off x="1714500" y="4457700"/>
            <a:ext cx="1066800"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nvGrpSpPr>
          <p:cNvPr id="35855" name="Group 41"/>
          <p:cNvGrpSpPr>
            <a:grpSpLocks/>
          </p:cNvGrpSpPr>
          <p:nvPr/>
        </p:nvGrpSpPr>
        <p:grpSpPr bwMode="auto">
          <a:xfrm rot="2700000">
            <a:off x="4173538" y="3487738"/>
            <a:ext cx="152400" cy="1524000"/>
            <a:chOff x="4038600" y="3352801"/>
            <a:chExt cx="152400" cy="1524000"/>
          </a:xfrm>
        </p:grpSpPr>
        <p:cxnSp>
          <p:nvCxnSpPr>
            <p:cNvPr id="35" name="Straight Connector 34"/>
            <p:cNvCxnSpPr/>
            <p:nvPr/>
          </p:nvCxnSpPr>
          <p:spPr>
            <a:xfrm rot="5400000">
              <a:off x="3352800" y="4114801"/>
              <a:ext cx="1524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4035793" y="4877890"/>
              <a:ext cx="152400" cy="1587"/>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5856" name="Group 38"/>
          <p:cNvGrpSpPr>
            <a:grpSpLocks/>
          </p:cNvGrpSpPr>
          <p:nvPr/>
        </p:nvGrpSpPr>
        <p:grpSpPr bwMode="auto">
          <a:xfrm rot="1500000" flipV="1">
            <a:off x="3362325" y="1789113"/>
            <a:ext cx="152400" cy="1524000"/>
            <a:chOff x="838200" y="1982788"/>
            <a:chExt cx="228600" cy="1524000"/>
          </a:xfrm>
        </p:grpSpPr>
        <p:cxnSp>
          <p:nvCxnSpPr>
            <p:cNvPr id="40" name="Straight Connector 39"/>
            <p:cNvCxnSpPr/>
            <p:nvPr/>
          </p:nvCxnSpPr>
          <p:spPr>
            <a:xfrm rot="5400000">
              <a:off x="190500" y="2744788"/>
              <a:ext cx="1524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32712" y="3506867"/>
              <a:ext cx="228600" cy="1588"/>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5857" name="Group 42"/>
          <p:cNvGrpSpPr>
            <a:grpSpLocks/>
          </p:cNvGrpSpPr>
          <p:nvPr/>
        </p:nvGrpSpPr>
        <p:grpSpPr bwMode="auto">
          <a:xfrm rot="18900000" flipH="1">
            <a:off x="4097338" y="3522663"/>
            <a:ext cx="152400" cy="1524000"/>
            <a:chOff x="4038600" y="3352801"/>
            <a:chExt cx="152400" cy="1524000"/>
          </a:xfrm>
        </p:grpSpPr>
        <p:cxnSp>
          <p:nvCxnSpPr>
            <p:cNvPr id="44" name="Straight Connector 43"/>
            <p:cNvCxnSpPr/>
            <p:nvPr/>
          </p:nvCxnSpPr>
          <p:spPr>
            <a:xfrm rot="5400000">
              <a:off x="3352800" y="4114801"/>
              <a:ext cx="1524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4039160" y="4874522"/>
              <a:ext cx="152400" cy="1587"/>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6" name="Straight Arrow Connector 45"/>
          <p:cNvCxnSpPr/>
          <p:nvPr/>
        </p:nvCxnSpPr>
        <p:spPr>
          <a:xfrm flipV="1">
            <a:off x="5943600" y="1219200"/>
            <a:ext cx="1295400" cy="609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7" name="Cloud 46"/>
          <p:cNvSpPr/>
          <p:nvPr/>
        </p:nvSpPr>
        <p:spPr>
          <a:xfrm>
            <a:off x="7315200" y="762000"/>
            <a:ext cx="762000" cy="685800"/>
          </a:xfrm>
          <a:prstGeom prst="cloud">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G</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extBox 4"/>
          <p:cNvSpPr txBox="1">
            <a:spLocks noChangeArrowheads="1"/>
          </p:cNvSpPr>
          <p:nvPr/>
        </p:nvSpPr>
        <p:spPr bwMode="auto">
          <a:xfrm>
            <a:off x="457200" y="228600"/>
            <a:ext cx="8610600" cy="954088"/>
          </a:xfrm>
          <a:prstGeom prst="rect">
            <a:avLst/>
          </a:prstGeom>
          <a:noFill/>
          <a:ln w="9525">
            <a:noFill/>
            <a:miter lim="800000"/>
            <a:headEnd/>
            <a:tailEnd/>
          </a:ln>
        </p:spPr>
        <p:txBody>
          <a:bodyPr>
            <a:spAutoFit/>
          </a:bodyPr>
          <a:lstStyle/>
          <a:p>
            <a:r>
              <a:rPr lang="en-US" sz="2800">
                <a:latin typeface="Rockwell Extra Bold" pitchFamily="18" charset="0"/>
              </a:rPr>
              <a:t>Examine each “Feature” for </a:t>
            </a:r>
          </a:p>
          <a:p>
            <a:r>
              <a:rPr lang="en-US" sz="2800">
                <a:latin typeface="Rockwell Extra Bold" pitchFamily="18" charset="0"/>
              </a:rPr>
              <a:t>Independent reactions</a:t>
            </a:r>
            <a:endParaRPr lang="en-US" sz="2800" i="1">
              <a:latin typeface="Brush Script Std" pitchFamily="50" charset="0"/>
            </a:endParaRPr>
          </a:p>
        </p:txBody>
      </p:sp>
      <p:cxnSp>
        <p:nvCxnSpPr>
          <p:cNvPr id="23" name="Straight Connector 22"/>
          <p:cNvCxnSpPr/>
          <p:nvPr/>
        </p:nvCxnSpPr>
        <p:spPr>
          <a:xfrm>
            <a:off x="5410200" y="2590800"/>
            <a:ext cx="2514600" cy="1588"/>
          </a:xfrm>
          <a:prstGeom prst="line">
            <a:avLst/>
          </a:prstGeom>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cxnSp>
      <p:sp>
        <p:nvSpPr>
          <p:cNvPr id="17" name="Bent Arrow 16"/>
          <p:cNvSpPr/>
          <p:nvPr/>
        </p:nvSpPr>
        <p:spPr>
          <a:xfrm>
            <a:off x="5410200" y="1600200"/>
            <a:ext cx="1143000" cy="114300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18" name="Right Arrow 17"/>
          <p:cNvSpPr/>
          <p:nvPr/>
        </p:nvSpPr>
        <p:spPr>
          <a:xfrm>
            <a:off x="6400800" y="2057400"/>
            <a:ext cx="1981200" cy="1143000"/>
          </a:xfrm>
          <a:prstGeom prst="rightArrow">
            <a:avLst/>
          </a:prstGeom>
          <a:solidFill>
            <a:schemeClr val="bg1">
              <a:lumMod val="75000"/>
            </a:schemeClr>
          </a:solidFill>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en-US" dirty="0" err="1"/>
              <a:t>gfp</a:t>
            </a:r>
            <a:endParaRPr lang="en-US" dirty="0"/>
          </a:p>
        </p:txBody>
      </p:sp>
      <p:sp>
        <p:nvSpPr>
          <p:cNvPr id="25" name="Cloud 24"/>
          <p:cNvSpPr/>
          <p:nvPr/>
        </p:nvSpPr>
        <p:spPr>
          <a:xfrm>
            <a:off x="5105400" y="1600200"/>
            <a:ext cx="762000" cy="68580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t>S</a:t>
            </a:r>
            <a:endParaRPr lang="en-US" dirty="0"/>
          </a:p>
        </p:txBody>
      </p:sp>
      <p:cxnSp>
        <p:nvCxnSpPr>
          <p:cNvPr id="26" name="Straight Connector 25"/>
          <p:cNvCxnSpPr/>
          <p:nvPr/>
        </p:nvCxnSpPr>
        <p:spPr>
          <a:xfrm>
            <a:off x="914400" y="2590800"/>
            <a:ext cx="2514600" cy="1588"/>
          </a:xfrm>
          <a:prstGeom prst="line">
            <a:avLst/>
          </a:prstGeom>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cxnSp>
      <p:sp>
        <p:nvSpPr>
          <p:cNvPr id="29" name="Bent Arrow 28"/>
          <p:cNvSpPr/>
          <p:nvPr/>
        </p:nvSpPr>
        <p:spPr>
          <a:xfrm>
            <a:off x="914400" y="1600200"/>
            <a:ext cx="1143000" cy="114300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30" name="Right Arrow 29"/>
          <p:cNvSpPr/>
          <p:nvPr/>
        </p:nvSpPr>
        <p:spPr>
          <a:xfrm>
            <a:off x="1905000" y="2057400"/>
            <a:ext cx="1981200" cy="1143000"/>
          </a:xfrm>
          <a:prstGeom prst="rightArrow">
            <a:avLst/>
          </a:prstGeom>
          <a:solidFill>
            <a:schemeClr val="bg1">
              <a:lumMod val="75000"/>
            </a:schemeClr>
          </a:solidFill>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en-US" dirty="0" err="1"/>
              <a:t>gfp</a:t>
            </a:r>
            <a:endParaRPr lang="en-US" dirty="0"/>
          </a:p>
        </p:txBody>
      </p:sp>
      <p:grpSp>
        <p:nvGrpSpPr>
          <p:cNvPr id="36874" name="Group 51"/>
          <p:cNvGrpSpPr>
            <a:grpSpLocks/>
          </p:cNvGrpSpPr>
          <p:nvPr/>
        </p:nvGrpSpPr>
        <p:grpSpPr bwMode="auto">
          <a:xfrm>
            <a:off x="4191000" y="2438400"/>
            <a:ext cx="762000" cy="344488"/>
            <a:chOff x="2057400" y="4114800"/>
            <a:chExt cx="2362200" cy="1066800"/>
          </a:xfrm>
        </p:grpSpPr>
        <p:grpSp>
          <p:nvGrpSpPr>
            <p:cNvPr id="36883" name="Group 47"/>
            <p:cNvGrpSpPr>
              <a:grpSpLocks/>
            </p:cNvGrpSpPr>
            <p:nvPr/>
          </p:nvGrpSpPr>
          <p:grpSpPr bwMode="auto">
            <a:xfrm>
              <a:off x="2057400" y="4114800"/>
              <a:ext cx="2362200" cy="382588"/>
              <a:chOff x="2057400" y="4114800"/>
              <a:chExt cx="2362200" cy="382588"/>
            </a:xfrm>
          </p:grpSpPr>
          <p:cxnSp>
            <p:nvCxnSpPr>
              <p:cNvPr id="43" name="Straight Connector 42"/>
              <p:cNvCxnSpPr/>
              <p:nvPr/>
            </p:nvCxnSpPr>
            <p:spPr>
              <a:xfrm>
                <a:off x="2057400" y="4498258"/>
                <a:ext cx="2362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rot="16200000" flipH="1">
                <a:off x="4038404" y="4117062"/>
                <a:ext cx="383458" cy="378935"/>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6884" name="Group 48"/>
            <p:cNvGrpSpPr>
              <a:grpSpLocks/>
            </p:cNvGrpSpPr>
            <p:nvPr/>
          </p:nvGrpSpPr>
          <p:grpSpPr bwMode="auto">
            <a:xfrm flipH="1" flipV="1">
              <a:off x="2057400" y="4799012"/>
              <a:ext cx="2362200" cy="382588"/>
              <a:chOff x="2057400" y="4114800"/>
              <a:chExt cx="2362200" cy="382588"/>
            </a:xfrm>
          </p:grpSpPr>
          <p:cxnSp>
            <p:nvCxnSpPr>
              <p:cNvPr id="50" name="Straight Connector 49"/>
              <p:cNvCxnSpPr/>
              <p:nvPr/>
            </p:nvCxnSpPr>
            <p:spPr>
              <a:xfrm>
                <a:off x="2057400" y="4498258"/>
                <a:ext cx="2362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16200000" flipH="1">
                <a:off x="4038404" y="4117059"/>
                <a:ext cx="383458" cy="378938"/>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53" name="Straight Connector 52"/>
          <p:cNvCxnSpPr/>
          <p:nvPr/>
        </p:nvCxnSpPr>
        <p:spPr>
          <a:xfrm>
            <a:off x="457200" y="5410200"/>
            <a:ext cx="2514600" cy="1588"/>
          </a:xfrm>
          <a:prstGeom prst="line">
            <a:avLst/>
          </a:prstGeom>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cxnSp>
      <p:sp>
        <p:nvSpPr>
          <p:cNvPr id="54" name="Bent Arrow 53"/>
          <p:cNvSpPr/>
          <p:nvPr/>
        </p:nvSpPr>
        <p:spPr>
          <a:xfrm>
            <a:off x="457200" y="4419600"/>
            <a:ext cx="1143000" cy="1143000"/>
          </a:xfrm>
          <a:prstGeom prst="bentArrow">
            <a:avLst/>
          </a:prstGeom>
          <a:solidFill>
            <a:schemeClr val="bg1">
              <a:lumMod val="75000"/>
            </a:schemeClr>
          </a:solidFill>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dirty="0"/>
          </a:p>
        </p:txBody>
      </p:sp>
      <p:sp>
        <p:nvSpPr>
          <p:cNvPr id="55" name="Right Arrow 54"/>
          <p:cNvSpPr/>
          <p:nvPr/>
        </p:nvSpPr>
        <p:spPr>
          <a:xfrm>
            <a:off x="1447800" y="4876800"/>
            <a:ext cx="1981200" cy="11430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err="1"/>
              <a:t>gfp</a:t>
            </a:r>
            <a:endParaRPr lang="en-US" dirty="0"/>
          </a:p>
        </p:txBody>
      </p:sp>
      <p:cxnSp>
        <p:nvCxnSpPr>
          <p:cNvPr id="57" name="Straight Arrow Connector 56"/>
          <p:cNvCxnSpPr/>
          <p:nvPr/>
        </p:nvCxnSpPr>
        <p:spPr>
          <a:xfrm flipV="1">
            <a:off x="2362200" y="4267200"/>
            <a:ext cx="1371600" cy="685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8" name="Cloud 57"/>
          <p:cNvSpPr/>
          <p:nvPr/>
        </p:nvSpPr>
        <p:spPr>
          <a:xfrm>
            <a:off x="3810000" y="3657600"/>
            <a:ext cx="762000" cy="685800"/>
          </a:xfrm>
          <a:prstGeom prst="cloud">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G</a:t>
            </a:r>
          </a:p>
        </p:txBody>
      </p:sp>
      <p:sp>
        <p:nvSpPr>
          <p:cNvPr id="59" name="Cloud 58"/>
          <p:cNvSpPr/>
          <p:nvPr/>
        </p:nvSpPr>
        <p:spPr>
          <a:xfrm>
            <a:off x="6019800" y="4495800"/>
            <a:ext cx="762000" cy="685800"/>
          </a:xfrm>
          <a:prstGeom prst="cloud">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G</a:t>
            </a:r>
          </a:p>
        </p:txBody>
      </p:sp>
      <p:cxnSp>
        <p:nvCxnSpPr>
          <p:cNvPr id="62" name="Straight Arrow Connector 61"/>
          <p:cNvCxnSpPr/>
          <p:nvPr/>
        </p:nvCxnSpPr>
        <p:spPr>
          <a:xfrm>
            <a:off x="6781800" y="5181600"/>
            <a:ext cx="609600" cy="457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6882" name="TextBox 63"/>
          <p:cNvSpPr txBox="1">
            <a:spLocks noChangeArrowheads="1"/>
          </p:cNvSpPr>
          <p:nvPr/>
        </p:nvSpPr>
        <p:spPr bwMode="auto">
          <a:xfrm>
            <a:off x="7010400" y="5715000"/>
            <a:ext cx="1752600" cy="369888"/>
          </a:xfrm>
          <a:prstGeom prst="rect">
            <a:avLst/>
          </a:prstGeom>
          <a:noFill/>
          <a:ln w="9525">
            <a:noFill/>
            <a:miter lim="800000"/>
            <a:headEnd/>
            <a:tailEnd/>
          </a:ln>
        </p:spPr>
        <p:txBody>
          <a:bodyPr>
            <a:spAutoFit/>
          </a:bodyPr>
          <a:lstStyle/>
          <a:p>
            <a:r>
              <a:rPr lang="en-US"/>
              <a:t>Degrades</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extBox 4"/>
          <p:cNvSpPr txBox="1">
            <a:spLocks noChangeArrowheads="1"/>
          </p:cNvSpPr>
          <p:nvPr/>
        </p:nvSpPr>
        <p:spPr bwMode="auto">
          <a:xfrm>
            <a:off x="457200" y="228600"/>
            <a:ext cx="8610600" cy="954088"/>
          </a:xfrm>
          <a:prstGeom prst="rect">
            <a:avLst/>
          </a:prstGeom>
          <a:noFill/>
          <a:ln w="9525">
            <a:noFill/>
            <a:miter lim="800000"/>
            <a:headEnd/>
            <a:tailEnd/>
          </a:ln>
        </p:spPr>
        <p:txBody>
          <a:bodyPr>
            <a:spAutoFit/>
          </a:bodyPr>
          <a:lstStyle/>
          <a:p>
            <a:r>
              <a:rPr lang="en-US" sz="2800">
                <a:latin typeface="Rockwell Extra Bold" pitchFamily="18" charset="0"/>
              </a:rPr>
              <a:t>Examine each “Feature” for </a:t>
            </a:r>
          </a:p>
          <a:p>
            <a:r>
              <a:rPr lang="en-US" sz="2800">
                <a:latin typeface="Rockwell Extra Bold" pitchFamily="18" charset="0"/>
              </a:rPr>
              <a:t>Independent reactions</a:t>
            </a:r>
            <a:endParaRPr lang="en-US" sz="2800" i="1">
              <a:latin typeface="Brush Script Std" pitchFamily="50" charset="0"/>
            </a:endParaRPr>
          </a:p>
        </p:txBody>
      </p:sp>
      <p:cxnSp>
        <p:nvCxnSpPr>
          <p:cNvPr id="23" name="Straight Connector 22"/>
          <p:cNvCxnSpPr/>
          <p:nvPr/>
        </p:nvCxnSpPr>
        <p:spPr>
          <a:xfrm>
            <a:off x="5410200" y="2590800"/>
            <a:ext cx="2514600" cy="1588"/>
          </a:xfrm>
          <a:prstGeom prst="line">
            <a:avLst/>
          </a:prstGeom>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cxnSp>
      <p:sp>
        <p:nvSpPr>
          <p:cNvPr id="17" name="Bent Arrow 16"/>
          <p:cNvSpPr/>
          <p:nvPr/>
        </p:nvSpPr>
        <p:spPr>
          <a:xfrm>
            <a:off x="5410200" y="1600200"/>
            <a:ext cx="1143000" cy="1143000"/>
          </a:xfrm>
          <a:prstGeom prst="bentArrow">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solidFill>
                <a:schemeClr val="tx1"/>
              </a:solidFill>
            </a:endParaRPr>
          </a:p>
        </p:txBody>
      </p:sp>
      <p:sp>
        <p:nvSpPr>
          <p:cNvPr id="18" name="Right Arrow 17"/>
          <p:cNvSpPr/>
          <p:nvPr/>
        </p:nvSpPr>
        <p:spPr>
          <a:xfrm>
            <a:off x="6400800" y="2057400"/>
            <a:ext cx="1981200" cy="1143000"/>
          </a:xfrm>
          <a:prstGeom prst="rightArrow">
            <a:avLst/>
          </a:prstGeom>
          <a:solidFill>
            <a:schemeClr val="bg1">
              <a:lumMod val="75000"/>
            </a:schemeClr>
          </a:solidFill>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en-US"/>
              <a:t>s</a:t>
            </a:r>
            <a:endParaRPr lang="en-US" dirty="0"/>
          </a:p>
        </p:txBody>
      </p:sp>
      <p:sp>
        <p:nvSpPr>
          <p:cNvPr id="25" name="Cloud 24"/>
          <p:cNvSpPr/>
          <p:nvPr/>
        </p:nvSpPr>
        <p:spPr>
          <a:xfrm>
            <a:off x="5105400" y="1600200"/>
            <a:ext cx="762000" cy="685800"/>
          </a:xfrm>
          <a:prstGeom prst="cloud">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dirty="0"/>
              <a:t>R</a:t>
            </a:r>
          </a:p>
        </p:txBody>
      </p:sp>
      <p:cxnSp>
        <p:nvCxnSpPr>
          <p:cNvPr id="26" name="Straight Connector 25"/>
          <p:cNvCxnSpPr/>
          <p:nvPr/>
        </p:nvCxnSpPr>
        <p:spPr>
          <a:xfrm>
            <a:off x="914400" y="2590800"/>
            <a:ext cx="2514600" cy="1588"/>
          </a:xfrm>
          <a:prstGeom prst="line">
            <a:avLst/>
          </a:prstGeom>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cxnSp>
      <p:sp>
        <p:nvSpPr>
          <p:cNvPr id="29" name="Bent Arrow 28"/>
          <p:cNvSpPr/>
          <p:nvPr/>
        </p:nvSpPr>
        <p:spPr>
          <a:xfrm>
            <a:off x="914400" y="1600200"/>
            <a:ext cx="1143000" cy="1143000"/>
          </a:xfrm>
          <a:prstGeom prst="bentArrow">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solidFill>
                <a:schemeClr val="tx1"/>
              </a:solidFill>
            </a:endParaRPr>
          </a:p>
        </p:txBody>
      </p:sp>
      <p:sp>
        <p:nvSpPr>
          <p:cNvPr id="30" name="Right Arrow 29"/>
          <p:cNvSpPr/>
          <p:nvPr/>
        </p:nvSpPr>
        <p:spPr>
          <a:xfrm>
            <a:off x="1905000" y="2057400"/>
            <a:ext cx="1981200" cy="1143000"/>
          </a:xfrm>
          <a:prstGeom prst="rightArrow">
            <a:avLst/>
          </a:prstGeom>
          <a:solidFill>
            <a:schemeClr val="bg1">
              <a:lumMod val="75000"/>
            </a:schemeClr>
          </a:solidFill>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en-US"/>
              <a:t>s</a:t>
            </a:r>
            <a:endParaRPr lang="en-US" dirty="0"/>
          </a:p>
        </p:txBody>
      </p:sp>
      <p:grpSp>
        <p:nvGrpSpPr>
          <p:cNvPr id="37898" name="Group 51"/>
          <p:cNvGrpSpPr>
            <a:grpSpLocks/>
          </p:cNvGrpSpPr>
          <p:nvPr/>
        </p:nvGrpSpPr>
        <p:grpSpPr bwMode="auto">
          <a:xfrm>
            <a:off x="4191000" y="2438400"/>
            <a:ext cx="762000" cy="344488"/>
            <a:chOff x="2057400" y="4114800"/>
            <a:chExt cx="2362200" cy="1066800"/>
          </a:xfrm>
        </p:grpSpPr>
        <p:grpSp>
          <p:nvGrpSpPr>
            <p:cNvPr id="37907" name="Group 47"/>
            <p:cNvGrpSpPr>
              <a:grpSpLocks/>
            </p:cNvGrpSpPr>
            <p:nvPr/>
          </p:nvGrpSpPr>
          <p:grpSpPr bwMode="auto">
            <a:xfrm>
              <a:off x="2057400" y="4114800"/>
              <a:ext cx="2362200" cy="382588"/>
              <a:chOff x="2057400" y="4114800"/>
              <a:chExt cx="2362200" cy="382588"/>
            </a:xfrm>
          </p:grpSpPr>
          <p:cxnSp>
            <p:nvCxnSpPr>
              <p:cNvPr id="43" name="Straight Connector 42"/>
              <p:cNvCxnSpPr/>
              <p:nvPr/>
            </p:nvCxnSpPr>
            <p:spPr>
              <a:xfrm>
                <a:off x="2057400" y="4498258"/>
                <a:ext cx="2362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rot="16200000" flipH="1">
                <a:off x="4038404" y="4117062"/>
                <a:ext cx="383458" cy="378935"/>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7908" name="Group 48"/>
            <p:cNvGrpSpPr>
              <a:grpSpLocks/>
            </p:cNvGrpSpPr>
            <p:nvPr/>
          </p:nvGrpSpPr>
          <p:grpSpPr bwMode="auto">
            <a:xfrm flipH="1" flipV="1">
              <a:off x="2057400" y="4799012"/>
              <a:ext cx="2362200" cy="382588"/>
              <a:chOff x="2057400" y="4114800"/>
              <a:chExt cx="2362200" cy="382588"/>
            </a:xfrm>
          </p:grpSpPr>
          <p:cxnSp>
            <p:nvCxnSpPr>
              <p:cNvPr id="50" name="Straight Connector 49"/>
              <p:cNvCxnSpPr/>
              <p:nvPr/>
            </p:nvCxnSpPr>
            <p:spPr>
              <a:xfrm>
                <a:off x="2057400" y="4498258"/>
                <a:ext cx="2362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16200000" flipH="1">
                <a:off x="4038404" y="4117059"/>
                <a:ext cx="383458" cy="378938"/>
              </a:xfrm>
              <a:prstGeom prst="line">
                <a:avLst/>
              </a:prstGeom>
            </p:spPr>
            <p:style>
              <a:lnRef idx="1">
                <a:schemeClr val="accent1"/>
              </a:lnRef>
              <a:fillRef idx="0">
                <a:schemeClr val="accent1"/>
              </a:fillRef>
              <a:effectRef idx="0">
                <a:schemeClr val="accent1"/>
              </a:effectRef>
              <a:fontRef idx="minor">
                <a:schemeClr val="tx1"/>
              </a:fontRef>
            </p:style>
          </p:cxnSp>
        </p:grpSp>
      </p:grpSp>
      <p:sp>
        <p:nvSpPr>
          <p:cNvPr id="59" name="Cloud 58"/>
          <p:cNvSpPr/>
          <p:nvPr/>
        </p:nvSpPr>
        <p:spPr>
          <a:xfrm>
            <a:off x="6019800" y="4495800"/>
            <a:ext cx="762000" cy="68580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t>S</a:t>
            </a:r>
            <a:endParaRPr lang="en-US" dirty="0"/>
          </a:p>
        </p:txBody>
      </p:sp>
      <p:cxnSp>
        <p:nvCxnSpPr>
          <p:cNvPr id="62" name="Straight Arrow Connector 61"/>
          <p:cNvCxnSpPr/>
          <p:nvPr/>
        </p:nvCxnSpPr>
        <p:spPr>
          <a:xfrm>
            <a:off x="6781800" y="5181600"/>
            <a:ext cx="609600" cy="457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7901" name="TextBox 63"/>
          <p:cNvSpPr txBox="1">
            <a:spLocks noChangeArrowheads="1"/>
          </p:cNvSpPr>
          <p:nvPr/>
        </p:nvSpPr>
        <p:spPr bwMode="auto">
          <a:xfrm>
            <a:off x="7010400" y="5715000"/>
            <a:ext cx="1752600" cy="369888"/>
          </a:xfrm>
          <a:prstGeom prst="rect">
            <a:avLst/>
          </a:prstGeom>
          <a:noFill/>
          <a:ln w="9525">
            <a:noFill/>
            <a:miter lim="800000"/>
            <a:headEnd/>
            <a:tailEnd/>
          </a:ln>
        </p:spPr>
        <p:txBody>
          <a:bodyPr>
            <a:spAutoFit/>
          </a:bodyPr>
          <a:lstStyle/>
          <a:p>
            <a:r>
              <a:rPr lang="en-US"/>
              <a:t>Degrades</a:t>
            </a:r>
          </a:p>
        </p:txBody>
      </p:sp>
      <p:cxnSp>
        <p:nvCxnSpPr>
          <p:cNvPr id="32" name="Straight Connector 31"/>
          <p:cNvCxnSpPr/>
          <p:nvPr/>
        </p:nvCxnSpPr>
        <p:spPr>
          <a:xfrm>
            <a:off x="457200" y="5410200"/>
            <a:ext cx="2514600" cy="1588"/>
          </a:xfrm>
          <a:prstGeom prst="line">
            <a:avLst/>
          </a:prstGeom>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cxnSp>
      <p:sp>
        <p:nvSpPr>
          <p:cNvPr id="33" name="Bent Arrow 32"/>
          <p:cNvSpPr/>
          <p:nvPr/>
        </p:nvSpPr>
        <p:spPr>
          <a:xfrm>
            <a:off x="457200" y="4419600"/>
            <a:ext cx="1143000" cy="1143000"/>
          </a:xfrm>
          <a:prstGeom prst="bentArrow">
            <a:avLst/>
          </a:prstGeom>
          <a:solidFill>
            <a:schemeClr val="bg1">
              <a:lumMod val="75000"/>
            </a:schemeClr>
          </a:solidFill>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dirty="0"/>
          </a:p>
        </p:txBody>
      </p:sp>
      <p:sp>
        <p:nvSpPr>
          <p:cNvPr id="34" name="Right Arrow 33"/>
          <p:cNvSpPr/>
          <p:nvPr/>
        </p:nvSpPr>
        <p:spPr>
          <a:xfrm>
            <a:off x="1447800" y="4876800"/>
            <a:ext cx="1981200" cy="1143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t>S</a:t>
            </a:r>
            <a:endParaRPr lang="en-US" dirty="0"/>
          </a:p>
        </p:txBody>
      </p:sp>
      <p:cxnSp>
        <p:nvCxnSpPr>
          <p:cNvPr id="35" name="Straight Arrow Connector 34"/>
          <p:cNvCxnSpPr/>
          <p:nvPr/>
        </p:nvCxnSpPr>
        <p:spPr>
          <a:xfrm flipV="1">
            <a:off x="2362200" y="4267200"/>
            <a:ext cx="1371600" cy="685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6" name="Cloud 35"/>
          <p:cNvSpPr/>
          <p:nvPr/>
        </p:nvSpPr>
        <p:spPr>
          <a:xfrm>
            <a:off x="3810000" y="3657600"/>
            <a:ext cx="762000" cy="68580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t>S</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extBox 4"/>
          <p:cNvSpPr txBox="1">
            <a:spLocks noChangeArrowheads="1"/>
          </p:cNvSpPr>
          <p:nvPr/>
        </p:nvSpPr>
        <p:spPr bwMode="auto">
          <a:xfrm>
            <a:off x="457200" y="228600"/>
            <a:ext cx="8610600" cy="954088"/>
          </a:xfrm>
          <a:prstGeom prst="rect">
            <a:avLst/>
          </a:prstGeom>
          <a:noFill/>
          <a:ln w="9525">
            <a:noFill/>
            <a:miter lim="800000"/>
            <a:headEnd/>
            <a:tailEnd/>
          </a:ln>
        </p:spPr>
        <p:txBody>
          <a:bodyPr>
            <a:spAutoFit/>
          </a:bodyPr>
          <a:lstStyle/>
          <a:p>
            <a:r>
              <a:rPr lang="en-US" sz="2800">
                <a:latin typeface="Rockwell Extra Bold" pitchFamily="18" charset="0"/>
              </a:rPr>
              <a:t>Examine each “Feature” for </a:t>
            </a:r>
          </a:p>
          <a:p>
            <a:r>
              <a:rPr lang="en-US" sz="2800">
                <a:latin typeface="Rockwell Extra Bold" pitchFamily="18" charset="0"/>
              </a:rPr>
              <a:t>Independent reactions</a:t>
            </a:r>
            <a:endParaRPr lang="en-US" sz="2800" i="1">
              <a:latin typeface="Brush Script Std" pitchFamily="50" charset="0"/>
            </a:endParaRPr>
          </a:p>
        </p:txBody>
      </p:sp>
      <p:cxnSp>
        <p:nvCxnSpPr>
          <p:cNvPr id="23" name="Straight Connector 22"/>
          <p:cNvCxnSpPr/>
          <p:nvPr/>
        </p:nvCxnSpPr>
        <p:spPr>
          <a:xfrm>
            <a:off x="5410200" y="2590800"/>
            <a:ext cx="2514600" cy="1588"/>
          </a:xfrm>
          <a:prstGeom prst="line">
            <a:avLst/>
          </a:prstGeom>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cxnSp>
      <p:sp>
        <p:nvSpPr>
          <p:cNvPr id="17" name="Bent Arrow 16"/>
          <p:cNvSpPr/>
          <p:nvPr/>
        </p:nvSpPr>
        <p:spPr>
          <a:xfrm>
            <a:off x="5410200" y="1600200"/>
            <a:ext cx="1143000" cy="114300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8" name="Right Arrow 17"/>
          <p:cNvSpPr/>
          <p:nvPr/>
        </p:nvSpPr>
        <p:spPr>
          <a:xfrm>
            <a:off x="6400800" y="2057400"/>
            <a:ext cx="1981200" cy="1143000"/>
          </a:xfrm>
          <a:prstGeom prst="rightArrow">
            <a:avLst/>
          </a:prstGeom>
          <a:solidFill>
            <a:schemeClr val="bg1">
              <a:lumMod val="75000"/>
            </a:schemeClr>
          </a:solidFill>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en-US" dirty="0"/>
              <a:t>r</a:t>
            </a:r>
          </a:p>
        </p:txBody>
      </p:sp>
      <p:sp>
        <p:nvSpPr>
          <p:cNvPr id="25" name="Cloud 24"/>
          <p:cNvSpPr/>
          <p:nvPr/>
        </p:nvSpPr>
        <p:spPr>
          <a:xfrm>
            <a:off x="5105400" y="1600200"/>
            <a:ext cx="762000" cy="68580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t>S</a:t>
            </a:r>
            <a:endParaRPr lang="en-US" dirty="0"/>
          </a:p>
        </p:txBody>
      </p:sp>
      <p:cxnSp>
        <p:nvCxnSpPr>
          <p:cNvPr id="26" name="Straight Connector 25"/>
          <p:cNvCxnSpPr/>
          <p:nvPr/>
        </p:nvCxnSpPr>
        <p:spPr>
          <a:xfrm>
            <a:off x="914400" y="2590800"/>
            <a:ext cx="2514600" cy="1588"/>
          </a:xfrm>
          <a:prstGeom prst="line">
            <a:avLst/>
          </a:prstGeom>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cxnSp>
      <p:sp>
        <p:nvSpPr>
          <p:cNvPr id="29" name="Bent Arrow 28"/>
          <p:cNvSpPr/>
          <p:nvPr/>
        </p:nvSpPr>
        <p:spPr>
          <a:xfrm>
            <a:off x="914400" y="1600200"/>
            <a:ext cx="1143000" cy="114300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30" name="Right Arrow 29"/>
          <p:cNvSpPr/>
          <p:nvPr/>
        </p:nvSpPr>
        <p:spPr>
          <a:xfrm>
            <a:off x="1905000" y="2057400"/>
            <a:ext cx="1981200" cy="1143000"/>
          </a:xfrm>
          <a:prstGeom prst="rightArrow">
            <a:avLst/>
          </a:prstGeom>
          <a:solidFill>
            <a:schemeClr val="bg1">
              <a:lumMod val="75000"/>
            </a:schemeClr>
          </a:solidFill>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en-US" dirty="0"/>
              <a:t>r</a:t>
            </a:r>
          </a:p>
        </p:txBody>
      </p:sp>
      <p:grpSp>
        <p:nvGrpSpPr>
          <p:cNvPr id="38922" name="Group 51"/>
          <p:cNvGrpSpPr>
            <a:grpSpLocks/>
          </p:cNvGrpSpPr>
          <p:nvPr/>
        </p:nvGrpSpPr>
        <p:grpSpPr bwMode="auto">
          <a:xfrm>
            <a:off x="4191000" y="2438400"/>
            <a:ext cx="762000" cy="344488"/>
            <a:chOff x="2057400" y="4114800"/>
            <a:chExt cx="2362200" cy="1066800"/>
          </a:xfrm>
        </p:grpSpPr>
        <p:grpSp>
          <p:nvGrpSpPr>
            <p:cNvPr id="38931" name="Group 47"/>
            <p:cNvGrpSpPr>
              <a:grpSpLocks/>
            </p:cNvGrpSpPr>
            <p:nvPr/>
          </p:nvGrpSpPr>
          <p:grpSpPr bwMode="auto">
            <a:xfrm>
              <a:off x="2057400" y="4114800"/>
              <a:ext cx="2362200" cy="382588"/>
              <a:chOff x="2057400" y="4114800"/>
              <a:chExt cx="2362200" cy="382588"/>
            </a:xfrm>
          </p:grpSpPr>
          <p:cxnSp>
            <p:nvCxnSpPr>
              <p:cNvPr id="43" name="Straight Connector 42"/>
              <p:cNvCxnSpPr/>
              <p:nvPr/>
            </p:nvCxnSpPr>
            <p:spPr>
              <a:xfrm>
                <a:off x="2057400" y="4498258"/>
                <a:ext cx="2362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rot="16200000" flipH="1">
                <a:off x="4038404" y="4117062"/>
                <a:ext cx="383458" cy="378935"/>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8932" name="Group 48"/>
            <p:cNvGrpSpPr>
              <a:grpSpLocks/>
            </p:cNvGrpSpPr>
            <p:nvPr/>
          </p:nvGrpSpPr>
          <p:grpSpPr bwMode="auto">
            <a:xfrm flipH="1" flipV="1">
              <a:off x="2057400" y="4799012"/>
              <a:ext cx="2362200" cy="382588"/>
              <a:chOff x="2057400" y="4114800"/>
              <a:chExt cx="2362200" cy="382588"/>
            </a:xfrm>
          </p:grpSpPr>
          <p:cxnSp>
            <p:nvCxnSpPr>
              <p:cNvPr id="50" name="Straight Connector 49"/>
              <p:cNvCxnSpPr/>
              <p:nvPr/>
            </p:nvCxnSpPr>
            <p:spPr>
              <a:xfrm>
                <a:off x="2057400" y="4498258"/>
                <a:ext cx="2362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16200000" flipH="1">
                <a:off x="4038404" y="4117059"/>
                <a:ext cx="383458" cy="378938"/>
              </a:xfrm>
              <a:prstGeom prst="line">
                <a:avLst/>
              </a:prstGeom>
            </p:spPr>
            <p:style>
              <a:lnRef idx="1">
                <a:schemeClr val="accent1"/>
              </a:lnRef>
              <a:fillRef idx="0">
                <a:schemeClr val="accent1"/>
              </a:fillRef>
              <a:effectRef idx="0">
                <a:schemeClr val="accent1"/>
              </a:effectRef>
              <a:fontRef idx="minor">
                <a:schemeClr val="tx1"/>
              </a:fontRef>
            </p:style>
          </p:cxnSp>
        </p:grpSp>
      </p:grpSp>
      <p:sp>
        <p:nvSpPr>
          <p:cNvPr id="59" name="Cloud 58"/>
          <p:cNvSpPr/>
          <p:nvPr/>
        </p:nvSpPr>
        <p:spPr>
          <a:xfrm>
            <a:off x="6019800" y="4495800"/>
            <a:ext cx="762000" cy="685800"/>
          </a:xfrm>
          <a:prstGeom prst="cloud">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dirty="0">
                <a:solidFill>
                  <a:schemeClr val="tx1"/>
                </a:solidFill>
              </a:rPr>
              <a:t>R</a:t>
            </a:r>
          </a:p>
        </p:txBody>
      </p:sp>
      <p:cxnSp>
        <p:nvCxnSpPr>
          <p:cNvPr id="62" name="Straight Arrow Connector 61"/>
          <p:cNvCxnSpPr/>
          <p:nvPr/>
        </p:nvCxnSpPr>
        <p:spPr>
          <a:xfrm>
            <a:off x="6781800" y="5181600"/>
            <a:ext cx="609600" cy="457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8925" name="TextBox 63"/>
          <p:cNvSpPr txBox="1">
            <a:spLocks noChangeArrowheads="1"/>
          </p:cNvSpPr>
          <p:nvPr/>
        </p:nvSpPr>
        <p:spPr bwMode="auto">
          <a:xfrm>
            <a:off x="7010400" y="5715000"/>
            <a:ext cx="1752600" cy="369888"/>
          </a:xfrm>
          <a:prstGeom prst="rect">
            <a:avLst/>
          </a:prstGeom>
          <a:noFill/>
          <a:ln w="9525">
            <a:noFill/>
            <a:miter lim="800000"/>
            <a:headEnd/>
            <a:tailEnd/>
          </a:ln>
        </p:spPr>
        <p:txBody>
          <a:bodyPr>
            <a:spAutoFit/>
          </a:bodyPr>
          <a:lstStyle/>
          <a:p>
            <a:r>
              <a:rPr lang="en-US"/>
              <a:t>Degrades</a:t>
            </a:r>
          </a:p>
        </p:txBody>
      </p:sp>
      <p:cxnSp>
        <p:nvCxnSpPr>
          <p:cNvPr id="32" name="Straight Connector 31"/>
          <p:cNvCxnSpPr/>
          <p:nvPr/>
        </p:nvCxnSpPr>
        <p:spPr>
          <a:xfrm>
            <a:off x="457200" y="5410200"/>
            <a:ext cx="2514600" cy="1588"/>
          </a:xfrm>
          <a:prstGeom prst="line">
            <a:avLst/>
          </a:prstGeom>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cxnSp>
      <p:sp>
        <p:nvSpPr>
          <p:cNvPr id="33" name="Bent Arrow 32"/>
          <p:cNvSpPr/>
          <p:nvPr/>
        </p:nvSpPr>
        <p:spPr>
          <a:xfrm>
            <a:off x="457200" y="4419600"/>
            <a:ext cx="1143000" cy="1143000"/>
          </a:xfrm>
          <a:prstGeom prst="bentArrow">
            <a:avLst/>
          </a:prstGeom>
          <a:solidFill>
            <a:schemeClr val="bg1">
              <a:lumMod val="75000"/>
            </a:schemeClr>
          </a:solidFill>
          <a:ln>
            <a:solidFill>
              <a:schemeClr val="bg1">
                <a:lumMod val="6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dirty="0"/>
          </a:p>
        </p:txBody>
      </p:sp>
      <p:sp>
        <p:nvSpPr>
          <p:cNvPr id="34" name="Right Arrow 33"/>
          <p:cNvSpPr/>
          <p:nvPr/>
        </p:nvSpPr>
        <p:spPr>
          <a:xfrm>
            <a:off x="1447800" y="4876800"/>
            <a:ext cx="1981200" cy="114300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dirty="0">
                <a:solidFill>
                  <a:schemeClr val="tx1"/>
                </a:solidFill>
              </a:rPr>
              <a:t>r</a:t>
            </a:r>
          </a:p>
        </p:txBody>
      </p:sp>
      <p:cxnSp>
        <p:nvCxnSpPr>
          <p:cNvPr id="35" name="Straight Arrow Connector 34"/>
          <p:cNvCxnSpPr/>
          <p:nvPr/>
        </p:nvCxnSpPr>
        <p:spPr>
          <a:xfrm flipV="1">
            <a:off x="2362200" y="4267200"/>
            <a:ext cx="1371600" cy="685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6" name="Cloud 35"/>
          <p:cNvSpPr/>
          <p:nvPr/>
        </p:nvSpPr>
        <p:spPr>
          <a:xfrm>
            <a:off x="3810000" y="3657600"/>
            <a:ext cx="762000" cy="685800"/>
          </a:xfrm>
          <a:prstGeom prst="cloud">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dirty="0">
                <a:solidFill>
                  <a:schemeClr val="tx1"/>
                </a:solidFill>
              </a:rPr>
              <a:t>R</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List those reactions</a:t>
            </a:r>
            <a:endParaRPr lang="en-US" sz="2800" i="1">
              <a:latin typeface="Brush Script Std" pitchFamily="50" charset="0"/>
            </a:endParaRPr>
          </a:p>
        </p:txBody>
      </p:sp>
      <p:sp>
        <p:nvSpPr>
          <p:cNvPr id="39939" name="TextBox 27"/>
          <p:cNvSpPr txBox="1">
            <a:spLocks noChangeArrowheads="1"/>
          </p:cNvSpPr>
          <p:nvPr/>
        </p:nvSpPr>
        <p:spPr bwMode="auto">
          <a:xfrm>
            <a:off x="838200" y="1066800"/>
            <a:ext cx="7696200" cy="5262563"/>
          </a:xfrm>
          <a:prstGeom prst="rect">
            <a:avLst/>
          </a:prstGeom>
          <a:noFill/>
          <a:ln w="9525">
            <a:noFill/>
            <a:miter lim="800000"/>
            <a:headEnd/>
            <a:tailEnd/>
          </a:ln>
        </p:spPr>
        <p:txBody>
          <a:bodyPr>
            <a:spAutoFit/>
          </a:bodyPr>
          <a:lstStyle/>
          <a:p>
            <a:r>
              <a:rPr lang="en-US" sz="2400">
                <a:latin typeface="Courier New" pitchFamily="49" charset="0"/>
                <a:cs typeface="Courier New" pitchFamily="49" charset="0"/>
              </a:rPr>
              <a:t>P_S-GFP + S  --&gt;  S.P_S-GFP	K1</a:t>
            </a:r>
          </a:p>
          <a:p>
            <a:r>
              <a:rPr lang="en-US" sz="2400">
                <a:latin typeface="Courier New" pitchFamily="49" charset="0"/>
                <a:cs typeface="Courier New" pitchFamily="49" charset="0"/>
              </a:rPr>
              <a:t>S.P_S-GFP --&gt; P_S-GFP + S		Kminus1</a:t>
            </a:r>
          </a:p>
          <a:p>
            <a:r>
              <a:rPr lang="en-US" sz="2400">
                <a:latin typeface="Courier New" pitchFamily="49" charset="0"/>
                <a:cs typeface="Courier New" pitchFamily="49" charset="0"/>
              </a:rPr>
              <a:t>P_S-GFP --&gt; P_S-GFP + G		K2</a:t>
            </a:r>
          </a:p>
          <a:p>
            <a:r>
              <a:rPr lang="en-US" sz="2400">
                <a:latin typeface="Courier New" pitchFamily="49" charset="0"/>
                <a:cs typeface="Courier New" pitchFamily="49" charset="0"/>
              </a:rPr>
              <a:t>G --&gt; null					K3</a:t>
            </a:r>
          </a:p>
          <a:p>
            <a:endParaRPr lang="en-US" sz="2400">
              <a:latin typeface="Courier New" pitchFamily="49" charset="0"/>
              <a:cs typeface="Courier New" pitchFamily="49" charset="0"/>
            </a:endParaRPr>
          </a:p>
          <a:p>
            <a:r>
              <a:rPr lang="en-US" sz="2400">
                <a:latin typeface="Courier New" pitchFamily="49" charset="0"/>
                <a:cs typeface="Courier New" pitchFamily="49" charset="0"/>
              </a:rPr>
              <a:t>P_S-R + S  --&gt;  S.P_S-R		K4</a:t>
            </a:r>
          </a:p>
          <a:p>
            <a:r>
              <a:rPr lang="en-US" sz="2400">
                <a:latin typeface="Courier New" pitchFamily="49" charset="0"/>
                <a:cs typeface="Courier New" pitchFamily="49" charset="0"/>
              </a:rPr>
              <a:t>S.P_S-R --&gt; P_S-R + S 		Kminus4</a:t>
            </a:r>
          </a:p>
          <a:p>
            <a:r>
              <a:rPr lang="en-US" sz="2400">
                <a:latin typeface="Courier New" pitchFamily="49" charset="0"/>
                <a:cs typeface="Courier New" pitchFamily="49" charset="0"/>
              </a:rPr>
              <a:t>P_S-R --&gt; P_S-R + R			K5</a:t>
            </a:r>
          </a:p>
          <a:p>
            <a:r>
              <a:rPr lang="en-US" sz="2400">
                <a:latin typeface="Courier New" pitchFamily="49" charset="0"/>
                <a:cs typeface="Courier New" pitchFamily="49" charset="0"/>
              </a:rPr>
              <a:t>R --&gt; null					K6</a:t>
            </a:r>
          </a:p>
          <a:p>
            <a:endParaRPr lang="en-US" sz="2400">
              <a:latin typeface="Courier New" pitchFamily="49" charset="0"/>
              <a:cs typeface="Courier New" pitchFamily="49" charset="0"/>
            </a:endParaRPr>
          </a:p>
          <a:p>
            <a:r>
              <a:rPr lang="pt-BR" sz="2400">
                <a:latin typeface="Courier New" pitchFamily="49" charset="0"/>
                <a:cs typeface="Courier New" pitchFamily="49" charset="0"/>
              </a:rPr>
              <a:t>P_R-S + R  --&gt;  R.P_R-S		K7</a:t>
            </a:r>
          </a:p>
          <a:p>
            <a:r>
              <a:rPr lang="pt-BR" sz="2400">
                <a:latin typeface="Courier New" pitchFamily="49" charset="0"/>
                <a:cs typeface="Courier New" pitchFamily="49" charset="0"/>
              </a:rPr>
              <a:t>R.P_R-S --&gt; P_R-S + R 		Kminus7</a:t>
            </a:r>
          </a:p>
          <a:p>
            <a:r>
              <a:rPr lang="pt-BR" sz="2400">
                <a:latin typeface="Courier New" pitchFamily="49" charset="0"/>
                <a:cs typeface="Courier New" pitchFamily="49" charset="0"/>
              </a:rPr>
              <a:t>P_R-S --&gt; P_R-S + S			K8</a:t>
            </a:r>
          </a:p>
          <a:p>
            <a:r>
              <a:rPr lang="pt-BR" sz="2400">
                <a:latin typeface="Courier New" pitchFamily="49" charset="0"/>
                <a:cs typeface="Courier New" pitchFamily="49" charset="0"/>
              </a:rPr>
              <a:t>S --&gt; null 				K9</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List the species</a:t>
            </a:r>
            <a:endParaRPr lang="en-US" sz="2800" i="1">
              <a:latin typeface="Brush Script Std" pitchFamily="50" charset="0"/>
            </a:endParaRPr>
          </a:p>
        </p:txBody>
      </p:sp>
      <p:sp>
        <p:nvSpPr>
          <p:cNvPr id="40963" name="TextBox 27"/>
          <p:cNvSpPr txBox="1">
            <a:spLocks noChangeArrowheads="1"/>
          </p:cNvSpPr>
          <p:nvPr/>
        </p:nvSpPr>
        <p:spPr bwMode="auto">
          <a:xfrm>
            <a:off x="2971800" y="1066800"/>
            <a:ext cx="3124200" cy="5078413"/>
          </a:xfrm>
          <a:prstGeom prst="rect">
            <a:avLst/>
          </a:prstGeom>
          <a:noFill/>
          <a:ln w="9525">
            <a:noFill/>
            <a:miter lim="800000"/>
            <a:headEnd/>
            <a:tailEnd/>
          </a:ln>
        </p:spPr>
        <p:txBody>
          <a:bodyPr>
            <a:spAutoFit/>
          </a:bodyPr>
          <a:lstStyle/>
          <a:p>
            <a:r>
              <a:rPr lang="pt-BR" sz="3600">
                <a:latin typeface="Courier New" pitchFamily="49" charset="0"/>
                <a:cs typeface="Courier New" pitchFamily="49" charset="0"/>
              </a:rPr>
              <a:t>G </a:t>
            </a:r>
          </a:p>
          <a:p>
            <a:r>
              <a:rPr lang="pt-BR" sz="3600">
                <a:latin typeface="Courier New" pitchFamily="49" charset="0"/>
                <a:cs typeface="Courier New" pitchFamily="49" charset="0"/>
              </a:rPr>
              <a:t>P_R-S </a:t>
            </a:r>
          </a:p>
          <a:p>
            <a:r>
              <a:rPr lang="pt-BR" sz="3600">
                <a:latin typeface="Courier New" pitchFamily="49" charset="0"/>
                <a:cs typeface="Courier New" pitchFamily="49" charset="0"/>
              </a:rPr>
              <a:t>P_S-GFP </a:t>
            </a:r>
          </a:p>
          <a:p>
            <a:r>
              <a:rPr lang="pt-BR" sz="3600">
                <a:latin typeface="Courier New" pitchFamily="49" charset="0"/>
                <a:cs typeface="Courier New" pitchFamily="49" charset="0"/>
              </a:rPr>
              <a:t>P_S-R </a:t>
            </a:r>
          </a:p>
          <a:p>
            <a:r>
              <a:rPr lang="pt-BR" sz="3600">
                <a:latin typeface="Courier New" pitchFamily="49" charset="0"/>
                <a:cs typeface="Courier New" pitchFamily="49" charset="0"/>
              </a:rPr>
              <a:t>R </a:t>
            </a:r>
          </a:p>
          <a:p>
            <a:r>
              <a:rPr lang="pt-BR" sz="3600">
                <a:latin typeface="Courier New" pitchFamily="49" charset="0"/>
                <a:cs typeface="Courier New" pitchFamily="49" charset="0"/>
              </a:rPr>
              <a:t>R.P_R-S </a:t>
            </a:r>
          </a:p>
          <a:p>
            <a:r>
              <a:rPr lang="pt-BR" sz="3600">
                <a:latin typeface="Courier New" pitchFamily="49" charset="0"/>
                <a:cs typeface="Courier New" pitchFamily="49" charset="0"/>
              </a:rPr>
              <a:t>S </a:t>
            </a:r>
          </a:p>
          <a:p>
            <a:r>
              <a:rPr lang="pt-BR" sz="3600">
                <a:latin typeface="Courier New" pitchFamily="49" charset="0"/>
                <a:cs typeface="Courier New" pitchFamily="49" charset="0"/>
              </a:rPr>
              <a:t>S.P_S-GFP </a:t>
            </a:r>
          </a:p>
          <a:p>
            <a:r>
              <a:rPr lang="pt-BR" sz="3600">
                <a:latin typeface="Courier New" pitchFamily="49" charset="0"/>
                <a:cs typeface="Courier New" pitchFamily="49" charset="0"/>
              </a:rPr>
              <a:t>S.P_S-R </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a:latin typeface="Rockwell Extra Bold" pitchFamily="18" charset="0"/>
              </a:rPr>
              <a:t>Code it up!</a:t>
            </a:r>
            <a:endParaRPr lang="en-US" sz="2800" i="1">
              <a:latin typeface="Brush Script Std" pitchFamily="50" charset="0"/>
            </a:endParaRPr>
          </a:p>
        </p:txBody>
      </p:sp>
      <p:sp>
        <p:nvSpPr>
          <p:cNvPr id="41987" name="TextBox 6"/>
          <p:cNvSpPr txBox="1">
            <a:spLocks noChangeArrowheads="1"/>
          </p:cNvSpPr>
          <p:nvPr/>
        </p:nvSpPr>
        <p:spPr bwMode="auto">
          <a:xfrm>
            <a:off x="1066800" y="990600"/>
            <a:ext cx="7391400" cy="3786188"/>
          </a:xfrm>
          <a:prstGeom prst="rect">
            <a:avLst/>
          </a:prstGeom>
          <a:noFill/>
          <a:ln w="9525">
            <a:noFill/>
            <a:miter lim="800000"/>
            <a:headEnd/>
            <a:tailEnd/>
          </a:ln>
        </p:spPr>
        <p:txBody>
          <a:bodyPr>
            <a:spAutoFit/>
          </a:bodyPr>
          <a:lstStyle/>
          <a:p>
            <a:pPr marL="457200" indent="-457200">
              <a:buFont typeface="Wingdings" pitchFamily="2" charset="2"/>
              <a:buChar char="§"/>
            </a:pPr>
            <a:r>
              <a:rPr lang="en-US" sz="2400">
                <a:latin typeface="Calibri" pitchFamily="34" charset="0"/>
              </a:rPr>
              <a:t>To see the implementation of this, open up “Toggle1.java” or run it</a:t>
            </a:r>
          </a:p>
          <a:p>
            <a:pPr marL="457200" indent="-457200">
              <a:buFont typeface="Wingdings" pitchFamily="2" charset="2"/>
              <a:buChar char="§"/>
            </a:pPr>
            <a:endParaRPr lang="en-US" sz="2400">
              <a:latin typeface="Calibri" pitchFamily="34" charset="0"/>
            </a:endParaRPr>
          </a:p>
          <a:p>
            <a:pPr marL="457200" indent="-457200">
              <a:buFont typeface="Wingdings" pitchFamily="2" charset="2"/>
              <a:buChar char="§"/>
            </a:pPr>
            <a:r>
              <a:rPr lang="en-US" sz="2400">
                <a:latin typeface="Calibri" pitchFamily="34" charset="0"/>
              </a:rPr>
              <a:t>The other Toggle#.java files each encode variations on Toggle1 that do simplifications to the program or bin the data differently at the end when generating the plots.</a:t>
            </a:r>
          </a:p>
          <a:p>
            <a:pPr marL="457200" indent="-457200">
              <a:buFont typeface="Wingdings" pitchFamily="2" charset="2"/>
              <a:buChar char="§"/>
            </a:pPr>
            <a:endParaRPr lang="en-US" sz="2400">
              <a:latin typeface="Calibri" pitchFamily="34" charset="0"/>
            </a:endParaRPr>
          </a:p>
          <a:p>
            <a:pPr marL="457200" indent="-457200">
              <a:buFont typeface="Wingdings" pitchFamily="2" charset="2"/>
              <a:buChar char="§"/>
            </a:pPr>
            <a:r>
              <a:rPr lang="en-US" sz="2400">
                <a:latin typeface="Calibri" pitchFamily="34" charset="0"/>
              </a:rPr>
              <a:t>To create your own program, copy and paste one of the existing files and then edit its contents.</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smtClean="0">
                <a:latin typeface="Rockwell Extra Bold" pitchFamily="18" charset="0"/>
              </a:rPr>
              <a:t>Write out the update matrix</a:t>
            </a:r>
            <a:endParaRPr lang="en-US" sz="2800" i="1" dirty="0">
              <a:latin typeface="Rockwell Extra Bold" pitchFamily="18" charset="0"/>
            </a:endParaRP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1480" y="1143000"/>
            <a:ext cx="3779520" cy="66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1480" y="2723270"/>
            <a:ext cx="3779520" cy="497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1480" y="4094870"/>
            <a:ext cx="3779520" cy="45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4953000" y="1379805"/>
            <a:ext cx="4191000" cy="3139321"/>
          </a:xfrm>
          <a:prstGeom prst="rect">
            <a:avLst/>
          </a:prstGeom>
          <a:noFill/>
        </p:spPr>
        <p:txBody>
          <a:bodyPr wrap="square" rtlCol="0">
            <a:spAutoFit/>
          </a:bodyPr>
          <a:lstStyle/>
          <a:p>
            <a:r>
              <a:rPr lang="en-US" dirty="0" smtClean="0">
                <a:solidFill>
                  <a:schemeClr val="accent1"/>
                </a:solidFill>
              </a:rPr>
              <a:t>E--; S--; ES++;</a:t>
            </a:r>
          </a:p>
          <a:p>
            <a:endParaRPr lang="en-US" dirty="0">
              <a:solidFill>
                <a:schemeClr val="accent1"/>
              </a:solidFill>
            </a:endParaRP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smtClean="0">
                <a:solidFill>
                  <a:schemeClr val="accent1"/>
                </a:solidFill>
              </a:rPr>
              <a:t>ES--; E++; S++;</a:t>
            </a:r>
          </a:p>
          <a:p>
            <a:endParaRPr lang="en-US" dirty="0">
              <a:solidFill>
                <a:schemeClr val="accent1"/>
              </a:solidFill>
            </a:endParaRP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smtClean="0">
                <a:solidFill>
                  <a:schemeClr val="accent1"/>
                </a:solidFill>
              </a:rPr>
              <a:t>ES--; E++; P++;</a:t>
            </a:r>
            <a:endParaRPr lang="en-US" dirty="0">
              <a:solidFill>
                <a:schemeClr val="accent1"/>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601146792"/>
              </p:ext>
            </p:extLst>
          </p:nvPr>
        </p:nvGraphicFramePr>
        <p:xfrm>
          <a:off x="4342361" y="4876798"/>
          <a:ext cx="3049039" cy="1752602"/>
        </p:xfrm>
        <a:graphic>
          <a:graphicData uri="http://schemas.openxmlformats.org/drawingml/2006/table">
            <a:tbl>
              <a:tblPr>
                <a:tableStyleId>{5C22544A-7EE6-4342-B048-85BDC9FD1C3A}</a:tableStyleId>
              </a:tblPr>
              <a:tblGrid>
                <a:gridCol w="799263"/>
                <a:gridCol w="562444"/>
                <a:gridCol w="562444"/>
                <a:gridCol w="562444"/>
                <a:gridCol w="562444"/>
              </a:tblGrid>
              <a:tr h="473780">
                <a:tc>
                  <a:txBody>
                    <a:bodyPr/>
                    <a:lstStyle/>
                    <a:p>
                      <a:pPr algn="l" fontAlgn="b"/>
                      <a:endParaRPr lang="en-US" sz="2600" b="0" i="0" u="none" strike="noStrike" dirty="0">
                        <a:solidFill>
                          <a:srgbClr val="000000"/>
                        </a:solidFill>
                        <a:effectLst/>
                        <a:latin typeface="Calibri"/>
                      </a:endParaRPr>
                    </a:p>
                  </a:txBody>
                  <a:tcPr marL="17761" marR="17761" marT="17761" marB="0" anchor="b"/>
                </a:tc>
                <a:tc>
                  <a:txBody>
                    <a:bodyPr/>
                    <a:lstStyle/>
                    <a:p>
                      <a:pPr algn="l" fontAlgn="b"/>
                      <a:r>
                        <a:rPr lang="en-US" sz="2600" u="none" strike="noStrike">
                          <a:effectLst/>
                        </a:rPr>
                        <a:t>E</a:t>
                      </a:r>
                      <a:endParaRPr lang="en-US" sz="2600" b="0" i="0" u="none" strike="noStrike">
                        <a:solidFill>
                          <a:srgbClr val="000000"/>
                        </a:solidFill>
                        <a:effectLst/>
                        <a:latin typeface="Calibri"/>
                      </a:endParaRPr>
                    </a:p>
                  </a:txBody>
                  <a:tcPr marL="17761" marR="17761" marT="17761" marB="0" anchor="b"/>
                </a:tc>
                <a:tc>
                  <a:txBody>
                    <a:bodyPr/>
                    <a:lstStyle/>
                    <a:p>
                      <a:pPr algn="l" fontAlgn="b"/>
                      <a:r>
                        <a:rPr lang="en-US" sz="2600" u="none" strike="noStrike">
                          <a:effectLst/>
                        </a:rPr>
                        <a:t>S</a:t>
                      </a:r>
                      <a:endParaRPr lang="en-US" sz="2600" b="0" i="0" u="none" strike="noStrike">
                        <a:solidFill>
                          <a:srgbClr val="000000"/>
                        </a:solidFill>
                        <a:effectLst/>
                        <a:latin typeface="Calibri"/>
                      </a:endParaRPr>
                    </a:p>
                  </a:txBody>
                  <a:tcPr marL="17761" marR="17761" marT="17761" marB="0" anchor="b"/>
                </a:tc>
                <a:tc>
                  <a:txBody>
                    <a:bodyPr/>
                    <a:lstStyle/>
                    <a:p>
                      <a:pPr algn="l" fontAlgn="b"/>
                      <a:r>
                        <a:rPr lang="en-US" sz="2600" u="none" strike="noStrike">
                          <a:effectLst/>
                        </a:rPr>
                        <a:t>ES</a:t>
                      </a:r>
                      <a:endParaRPr lang="en-US" sz="2600" b="0" i="0" u="none" strike="noStrike">
                        <a:solidFill>
                          <a:srgbClr val="000000"/>
                        </a:solidFill>
                        <a:effectLst/>
                        <a:latin typeface="Calibri"/>
                      </a:endParaRPr>
                    </a:p>
                  </a:txBody>
                  <a:tcPr marL="17761" marR="17761" marT="17761" marB="0" anchor="b"/>
                </a:tc>
                <a:tc>
                  <a:txBody>
                    <a:bodyPr/>
                    <a:lstStyle/>
                    <a:p>
                      <a:pPr algn="l" fontAlgn="b"/>
                      <a:r>
                        <a:rPr lang="en-US" sz="2600" u="none" strike="noStrike">
                          <a:effectLst/>
                        </a:rPr>
                        <a:t>P</a:t>
                      </a:r>
                      <a:endParaRPr lang="en-US" sz="2600" b="0" i="0" u="none" strike="noStrike">
                        <a:solidFill>
                          <a:srgbClr val="000000"/>
                        </a:solidFill>
                        <a:effectLst/>
                        <a:latin typeface="Calibri"/>
                      </a:endParaRPr>
                    </a:p>
                  </a:txBody>
                  <a:tcPr marL="17761" marR="17761" marT="17761" marB="0" anchor="b"/>
                </a:tc>
              </a:tr>
              <a:tr h="426274">
                <a:tc>
                  <a:txBody>
                    <a:bodyPr/>
                    <a:lstStyle/>
                    <a:p>
                      <a:pPr algn="l" fontAlgn="b"/>
                      <a:r>
                        <a:rPr lang="en-US" sz="2600" u="none" strike="noStrike">
                          <a:effectLst/>
                        </a:rPr>
                        <a:t>rxn 1</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a:effectLst/>
                        </a:rPr>
                        <a:t>-1</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a:effectLst/>
                        </a:rPr>
                        <a:t>-1</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a:effectLst/>
                        </a:rPr>
                        <a:t>1</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a:effectLst/>
                        </a:rPr>
                        <a:t>0</a:t>
                      </a:r>
                      <a:endParaRPr lang="en-US" sz="2600" b="0" i="0" u="none" strike="noStrike">
                        <a:solidFill>
                          <a:srgbClr val="000000"/>
                        </a:solidFill>
                        <a:effectLst/>
                        <a:latin typeface="Calibri"/>
                      </a:endParaRPr>
                    </a:p>
                  </a:txBody>
                  <a:tcPr marL="17761" marR="17761" marT="17761" marB="0" anchor="b"/>
                </a:tc>
              </a:tr>
              <a:tr h="426274">
                <a:tc>
                  <a:txBody>
                    <a:bodyPr/>
                    <a:lstStyle/>
                    <a:p>
                      <a:pPr algn="l" fontAlgn="b"/>
                      <a:r>
                        <a:rPr lang="en-US" sz="2600" u="none" strike="noStrike">
                          <a:effectLst/>
                        </a:rPr>
                        <a:t>rxn 2</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a:effectLst/>
                        </a:rPr>
                        <a:t>1</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a:effectLst/>
                        </a:rPr>
                        <a:t>1</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a:effectLst/>
                        </a:rPr>
                        <a:t>-1</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a:effectLst/>
                        </a:rPr>
                        <a:t>0</a:t>
                      </a:r>
                      <a:endParaRPr lang="en-US" sz="2600" b="0" i="0" u="none" strike="noStrike">
                        <a:solidFill>
                          <a:srgbClr val="000000"/>
                        </a:solidFill>
                        <a:effectLst/>
                        <a:latin typeface="Calibri"/>
                      </a:endParaRPr>
                    </a:p>
                  </a:txBody>
                  <a:tcPr marL="17761" marR="17761" marT="17761" marB="0" anchor="b"/>
                </a:tc>
              </a:tr>
              <a:tr h="426274">
                <a:tc>
                  <a:txBody>
                    <a:bodyPr/>
                    <a:lstStyle/>
                    <a:p>
                      <a:pPr algn="l" fontAlgn="b"/>
                      <a:r>
                        <a:rPr lang="en-US" sz="2600" u="none" strike="noStrike">
                          <a:effectLst/>
                        </a:rPr>
                        <a:t>rxn 3</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a:effectLst/>
                        </a:rPr>
                        <a:t>1</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a:effectLst/>
                        </a:rPr>
                        <a:t>0</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a:effectLst/>
                        </a:rPr>
                        <a:t>-1</a:t>
                      </a:r>
                      <a:endParaRPr lang="en-US" sz="2600" b="0" i="0" u="none" strike="noStrike">
                        <a:solidFill>
                          <a:srgbClr val="000000"/>
                        </a:solidFill>
                        <a:effectLst/>
                        <a:latin typeface="Calibri"/>
                      </a:endParaRPr>
                    </a:p>
                  </a:txBody>
                  <a:tcPr marL="17761" marR="17761" marT="17761" marB="0" anchor="b"/>
                </a:tc>
                <a:tc>
                  <a:txBody>
                    <a:bodyPr/>
                    <a:lstStyle/>
                    <a:p>
                      <a:pPr algn="r" fontAlgn="b"/>
                      <a:r>
                        <a:rPr lang="en-US" sz="2600" u="none" strike="noStrike" dirty="0">
                          <a:effectLst/>
                        </a:rPr>
                        <a:t>1</a:t>
                      </a:r>
                      <a:endParaRPr lang="en-US" sz="2600" b="0" i="0" u="none" strike="noStrike" dirty="0">
                        <a:solidFill>
                          <a:srgbClr val="000000"/>
                        </a:solidFill>
                        <a:effectLst/>
                        <a:latin typeface="Calibri"/>
                      </a:endParaRPr>
                    </a:p>
                  </a:txBody>
                  <a:tcPr marL="17761" marR="17761" marT="17761" marB="0" anchor="b"/>
                </a:tc>
              </a:tr>
            </a:tbl>
          </a:graphicData>
        </a:graphic>
      </p:graphicFrame>
    </p:spTree>
    <p:custDataLst>
      <p:tags r:id="rId1"/>
    </p:custDataLst>
    <p:extLst>
      <p:ext uri="{BB962C8B-B14F-4D97-AF65-F5344CB8AC3E}">
        <p14:creationId xmlns:p14="http://schemas.microsoft.com/office/powerpoint/2010/main" val="19120317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smtClean="0">
                <a:latin typeface="Rockwell Extra Bold" pitchFamily="18" charset="0"/>
              </a:rPr>
              <a:t>Write out the rate expressions</a:t>
            </a:r>
            <a:endParaRPr lang="en-US" sz="2800" i="1" dirty="0">
              <a:latin typeface="Rockwell Extra Bold" pitchFamily="18" charset="0"/>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480" y="1143000"/>
            <a:ext cx="3779520" cy="66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1480" y="2723270"/>
            <a:ext cx="3779520" cy="497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1480" y="4094870"/>
            <a:ext cx="3779520" cy="45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4953000" y="1379805"/>
            <a:ext cx="2438400" cy="3139321"/>
          </a:xfrm>
          <a:prstGeom prst="rect">
            <a:avLst/>
          </a:prstGeom>
          <a:noFill/>
        </p:spPr>
        <p:txBody>
          <a:bodyPr wrap="square" rtlCol="0">
            <a:spAutoFit/>
          </a:bodyPr>
          <a:lstStyle/>
          <a:p>
            <a:r>
              <a:rPr lang="en-US" dirty="0">
                <a:solidFill>
                  <a:schemeClr val="accent1"/>
                </a:solidFill>
              </a:rPr>
              <a:t>k</a:t>
            </a:r>
            <a:r>
              <a:rPr lang="en-US" baseline="-25000" dirty="0" smtClean="0">
                <a:solidFill>
                  <a:schemeClr val="accent1"/>
                </a:solidFill>
              </a:rPr>
              <a:t>1</a:t>
            </a:r>
            <a:r>
              <a:rPr lang="en-US" dirty="0" smtClean="0">
                <a:solidFill>
                  <a:schemeClr val="accent1"/>
                </a:solidFill>
              </a:rPr>
              <a:t>*E*S;</a:t>
            </a:r>
          </a:p>
          <a:p>
            <a:endParaRPr lang="en-US" dirty="0">
              <a:solidFill>
                <a:schemeClr val="accent1"/>
              </a:solidFill>
            </a:endParaRP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a:solidFill>
                  <a:schemeClr val="accent1"/>
                </a:solidFill>
              </a:rPr>
              <a:t>k</a:t>
            </a:r>
            <a:r>
              <a:rPr lang="en-US" baseline="-25000" dirty="0">
                <a:solidFill>
                  <a:schemeClr val="accent1"/>
                </a:solidFill>
              </a:rPr>
              <a:t>2</a:t>
            </a:r>
            <a:r>
              <a:rPr lang="en-US" dirty="0" smtClean="0">
                <a:solidFill>
                  <a:schemeClr val="accent1"/>
                </a:solidFill>
              </a:rPr>
              <a:t>*ES;</a:t>
            </a:r>
          </a:p>
          <a:p>
            <a:endParaRPr lang="en-US" dirty="0">
              <a:solidFill>
                <a:schemeClr val="accent1"/>
              </a:solidFill>
            </a:endParaRPr>
          </a:p>
          <a:p>
            <a:endParaRPr lang="en-US" dirty="0" smtClean="0">
              <a:solidFill>
                <a:schemeClr val="accent1"/>
              </a:solidFill>
            </a:endParaRPr>
          </a:p>
          <a:p>
            <a:endParaRPr lang="en-US" dirty="0">
              <a:solidFill>
                <a:schemeClr val="accent1"/>
              </a:solidFill>
            </a:endParaRPr>
          </a:p>
          <a:p>
            <a:endParaRPr lang="en-US" dirty="0" smtClean="0">
              <a:solidFill>
                <a:schemeClr val="accent1"/>
              </a:solidFill>
            </a:endParaRPr>
          </a:p>
          <a:p>
            <a:r>
              <a:rPr lang="en-US" dirty="0">
                <a:solidFill>
                  <a:schemeClr val="accent1"/>
                </a:solidFill>
              </a:rPr>
              <a:t>k</a:t>
            </a:r>
            <a:r>
              <a:rPr lang="en-US" baseline="-25000" dirty="0">
                <a:solidFill>
                  <a:schemeClr val="accent1"/>
                </a:solidFill>
              </a:rPr>
              <a:t>3</a:t>
            </a:r>
            <a:r>
              <a:rPr lang="en-US" dirty="0" smtClean="0">
                <a:solidFill>
                  <a:schemeClr val="accent1"/>
                </a:solidFill>
              </a:rPr>
              <a:t>*ES;</a:t>
            </a:r>
            <a:endParaRPr lang="en-US" dirty="0">
              <a:solidFill>
                <a:schemeClr val="accent1"/>
              </a:solidFill>
            </a:endParaRPr>
          </a:p>
        </p:txBody>
      </p:sp>
    </p:spTree>
    <p:extLst>
      <p:ext uri="{BB962C8B-B14F-4D97-AF65-F5344CB8AC3E}">
        <p14:creationId xmlns:p14="http://schemas.microsoft.com/office/powerpoint/2010/main" val="107344448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Box 4"/>
          <p:cNvSpPr txBox="1">
            <a:spLocks noChangeArrowheads="1"/>
          </p:cNvSpPr>
          <p:nvPr/>
        </p:nvSpPr>
        <p:spPr bwMode="auto">
          <a:xfrm>
            <a:off x="457200" y="228600"/>
            <a:ext cx="8610600" cy="523875"/>
          </a:xfrm>
          <a:prstGeom prst="rect">
            <a:avLst/>
          </a:prstGeom>
          <a:noFill/>
          <a:ln w="9525">
            <a:noFill/>
            <a:miter lim="800000"/>
            <a:headEnd/>
            <a:tailEnd/>
          </a:ln>
        </p:spPr>
        <p:txBody>
          <a:bodyPr>
            <a:spAutoFit/>
          </a:bodyPr>
          <a:lstStyle/>
          <a:p>
            <a:r>
              <a:rPr lang="en-US" sz="2800" dirty="0" smtClean="0">
                <a:latin typeface="Rockwell Extra Bold" pitchFamily="18" charset="0"/>
              </a:rPr>
              <a:t>Write out the rate expressions</a:t>
            </a:r>
            <a:endParaRPr lang="en-US" sz="2800" i="1" dirty="0">
              <a:latin typeface="Rockwell Extra Bold" pitchFamily="18" charset="0"/>
            </a:endParaRP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2305929"/>
            <a:ext cx="3779520" cy="665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 y="3886199"/>
            <a:ext cx="3779520" cy="497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4800" y="5257799"/>
            <a:ext cx="3779520" cy="45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486400" y="1274715"/>
            <a:ext cx="3276600" cy="4832092"/>
          </a:xfrm>
          <a:prstGeom prst="rect">
            <a:avLst/>
          </a:prstGeom>
          <a:noFill/>
        </p:spPr>
        <p:txBody>
          <a:bodyPr wrap="square" rtlCol="0">
            <a:spAutoFit/>
          </a:bodyPr>
          <a:lstStyle/>
          <a:p>
            <a:r>
              <a:rPr lang="en-US" sz="2800" dirty="0" smtClean="0">
                <a:solidFill>
                  <a:schemeClr val="accent1"/>
                </a:solidFill>
              </a:rPr>
              <a:t>E:    25</a:t>
            </a:r>
          </a:p>
          <a:p>
            <a:endParaRPr lang="en-US" sz="2800" dirty="0" smtClean="0">
              <a:solidFill>
                <a:schemeClr val="accent1"/>
              </a:solidFill>
            </a:endParaRPr>
          </a:p>
          <a:p>
            <a:r>
              <a:rPr lang="en-US" sz="2800" dirty="0" smtClean="0">
                <a:solidFill>
                  <a:schemeClr val="accent1"/>
                </a:solidFill>
              </a:rPr>
              <a:t>S:     583</a:t>
            </a:r>
          </a:p>
          <a:p>
            <a:endParaRPr lang="en-US" sz="2800" dirty="0" smtClean="0">
              <a:solidFill>
                <a:schemeClr val="accent1"/>
              </a:solidFill>
            </a:endParaRPr>
          </a:p>
          <a:p>
            <a:r>
              <a:rPr lang="en-US" sz="2800" dirty="0" smtClean="0">
                <a:solidFill>
                  <a:schemeClr val="accent1"/>
                </a:solidFill>
              </a:rPr>
              <a:t>ES:   5</a:t>
            </a:r>
          </a:p>
          <a:p>
            <a:endParaRPr lang="en-US" sz="2800" dirty="0" smtClean="0">
              <a:solidFill>
                <a:schemeClr val="accent1"/>
              </a:solidFill>
            </a:endParaRPr>
          </a:p>
          <a:p>
            <a:r>
              <a:rPr lang="en-US" sz="2800" dirty="0" smtClean="0">
                <a:solidFill>
                  <a:schemeClr val="accent1"/>
                </a:solidFill>
              </a:rPr>
              <a:t>P:     13</a:t>
            </a:r>
          </a:p>
          <a:p>
            <a:endParaRPr lang="en-US" sz="2800" dirty="0">
              <a:solidFill>
                <a:schemeClr val="accent1"/>
              </a:solidFill>
            </a:endParaRPr>
          </a:p>
          <a:p>
            <a:endParaRPr lang="en-US" sz="2800" dirty="0" smtClean="0">
              <a:solidFill>
                <a:schemeClr val="accent1"/>
              </a:solidFill>
            </a:endParaRPr>
          </a:p>
          <a:p>
            <a:r>
              <a:rPr lang="en-US" sz="2800" dirty="0" smtClean="0">
                <a:solidFill>
                  <a:schemeClr val="tx2">
                    <a:lumMod val="50000"/>
                  </a:schemeClr>
                </a:solidFill>
              </a:rPr>
              <a:t>Time:  0 </a:t>
            </a:r>
            <a:r>
              <a:rPr lang="en-US" sz="2800" dirty="0" err="1" smtClean="0">
                <a:solidFill>
                  <a:schemeClr val="tx2">
                    <a:lumMod val="50000"/>
                  </a:schemeClr>
                </a:solidFill>
              </a:rPr>
              <a:t>msec</a:t>
            </a:r>
            <a:endParaRPr lang="en-US" sz="2800" dirty="0" smtClean="0">
              <a:solidFill>
                <a:schemeClr val="tx2">
                  <a:lumMod val="50000"/>
                </a:schemeClr>
              </a:solidFill>
            </a:endParaRPr>
          </a:p>
          <a:p>
            <a:r>
              <a:rPr lang="en-US" sz="2800" dirty="0" err="1" smtClean="0">
                <a:solidFill>
                  <a:schemeClr val="tx2">
                    <a:lumMod val="50000"/>
                  </a:schemeClr>
                </a:solidFill>
              </a:rPr>
              <a:t>Endtime</a:t>
            </a:r>
            <a:r>
              <a:rPr lang="en-US" sz="2800" dirty="0" smtClean="0">
                <a:solidFill>
                  <a:schemeClr val="tx2">
                    <a:lumMod val="50000"/>
                  </a:schemeClr>
                </a:solidFill>
              </a:rPr>
              <a:t>:  10 </a:t>
            </a:r>
            <a:r>
              <a:rPr lang="en-US" sz="2800" dirty="0" err="1" smtClean="0">
                <a:solidFill>
                  <a:schemeClr val="tx2">
                    <a:lumMod val="50000"/>
                  </a:schemeClr>
                </a:solidFill>
              </a:rPr>
              <a:t>msec</a:t>
            </a:r>
            <a:endParaRPr lang="en-US" sz="2800" dirty="0">
              <a:solidFill>
                <a:schemeClr val="tx2">
                  <a:lumMod val="50000"/>
                </a:schemeClr>
              </a:solidFill>
            </a:endParaRPr>
          </a:p>
        </p:txBody>
      </p:sp>
    </p:spTree>
    <p:custDataLst>
      <p:tags r:id="rId1"/>
    </p:custDataLst>
    <p:extLst>
      <p:ext uri="{BB962C8B-B14F-4D97-AF65-F5344CB8AC3E}">
        <p14:creationId xmlns:p14="http://schemas.microsoft.com/office/powerpoint/2010/main" val="21651801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4.5|25.3|21.2|12.9"/>
</p:tagLst>
</file>

<file path=ppt/tags/tag2.xml><?xml version="1.0" encoding="utf-8"?>
<p:tagLst xmlns:a="http://schemas.openxmlformats.org/drawingml/2006/main" xmlns:r="http://schemas.openxmlformats.org/officeDocument/2006/relationships" xmlns:p="http://schemas.openxmlformats.org/presentationml/2006/main">
  <p:tag name="TIMING" val="|10.8"/>
</p:tagLst>
</file>

<file path=ppt/tags/tag3.xml><?xml version="1.0" encoding="utf-8"?>
<p:tagLst xmlns:a="http://schemas.openxmlformats.org/drawingml/2006/main" xmlns:r="http://schemas.openxmlformats.org/officeDocument/2006/relationships" xmlns:p="http://schemas.openxmlformats.org/presentationml/2006/main">
  <p:tag name="TIMING" val="|26.5"/>
</p:tagLst>
</file>

<file path=ppt/tags/tag4.xml><?xml version="1.0" encoding="utf-8"?>
<p:tagLst xmlns:a="http://schemas.openxmlformats.org/drawingml/2006/main" xmlns:r="http://schemas.openxmlformats.org/officeDocument/2006/relationships" xmlns:p="http://schemas.openxmlformats.org/presentationml/2006/main">
  <p:tag name="TIMING" val="|4.6|16.3|5.2"/>
</p:tagLst>
</file>

<file path=ppt/tags/tag5.xml><?xml version="1.0" encoding="utf-8"?>
<p:tagLst xmlns:a="http://schemas.openxmlformats.org/drawingml/2006/main" xmlns:r="http://schemas.openxmlformats.org/officeDocument/2006/relationships" xmlns:p="http://schemas.openxmlformats.org/presentationml/2006/main">
  <p:tag name="TIMING" val="|10.5|16"/>
</p:tagLst>
</file>

<file path=ppt/tags/tag6.xml><?xml version="1.0" encoding="utf-8"?>
<p:tagLst xmlns:a="http://schemas.openxmlformats.org/drawingml/2006/main" xmlns:r="http://schemas.openxmlformats.org/officeDocument/2006/relationships" xmlns:p="http://schemas.openxmlformats.org/presentationml/2006/main">
  <p:tag name="TIMING" val="|10|31.6|7|15.5"/>
</p:tagLst>
</file>

<file path=ppt/tags/tag7.xml><?xml version="1.0" encoding="utf-8"?>
<p:tagLst xmlns:a="http://schemas.openxmlformats.org/drawingml/2006/main" xmlns:r="http://schemas.openxmlformats.org/officeDocument/2006/relationships" xmlns:p="http://schemas.openxmlformats.org/presentationml/2006/main">
  <p:tag name="TIMING" val="|20.4|12.6|7.7|13.8|5.9"/>
</p:tagLst>
</file>

<file path=ppt/tags/tag8.xml><?xml version="1.0" encoding="utf-8"?>
<p:tagLst xmlns:a="http://schemas.openxmlformats.org/drawingml/2006/main" xmlns:r="http://schemas.openxmlformats.org/officeDocument/2006/relationships" xmlns:p="http://schemas.openxmlformats.org/presentationml/2006/main">
  <p:tag name="TIMING" val="|9.4|23.1|11|11.8|7.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9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771</TotalTime>
  <Words>5661</Words>
  <Application>Microsoft Office PowerPoint</Application>
  <PresentationFormat>On-screen Show (4:3)</PresentationFormat>
  <Paragraphs>788</Paragraphs>
  <Slides>66</Slides>
  <Notes>65</Notes>
  <HiddenSlides>0</HiddenSlides>
  <MMClips>1</MMClips>
  <ScaleCrop>false</ScaleCrop>
  <HeadingPairs>
    <vt:vector size="4" baseType="variant">
      <vt:variant>
        <vt:lpstr>Theme</vt:lpstr>
      </vt:variant>
      <vt:variant>
        <vt:i4>3</vt:i4>
      </vt:variant>
      <vt:variant>
        <vt:lpstr>Slide Titles</vt:lpstr>
      </vt:variant>
      <vt:variant>
        <vt:i4>66</vt:i4>
      </vt:variant>
    </vt:vector>
  </HeadingPairs>
  <TitlesOfParts>
    <vt:vector size="69" baseType="lpstr">
      <vt:lpstr>Office Theme</vt:lpstr>
      <vt:lpstr>2_Office Theme</vt:lpstr>
      <vt:lpstr>9_Office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jcanderson</dc:creator>
  <cp:lastModifiedBy>jcanderson</cp:lastModifiedBy>
  <cp:revision>88</cp:revision>
  <dcterms:created xsi:type="dcterms:W3CDTF">2010-10-26T15:30:56Z</dcterms:created>
  <dcterms:modified xsi:type="dcterms:W3CDTF">2013-10-27T19:32:13Z</dcterms:modified>
</cp:coreProperties>
</file>

<file path=docProps/thumbnail.jpeg>
</file>